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sldIdLst>
    <p:sldId id="256" r:id="rId2"/>
    <p:sldId id="257" r:id="rId3"/>
    <p:sldId id="416" r:id="rId4"/>
    <p:sldId id="415" r:id="rId5"/>
    <p:sldId id="262" r:id="rId6"/>
    <p:sldId id="263" r:id="rId7"/>
    <p:sldId id="260" r:id="rId8"/>
    <p:sldId id="264" r:id="rId9"/>
    <p:sldId id="267" r:id="rId10"/>
    <p:sldId id="268" r:id="rId11"/>
    <p:sldId id="367" r:id="rId12"/>
    <p:sldId id="368" r:id="rId13"/>
    <p:sldId id="369" r:id="rId14"/>
    <p:sldId id="275" r:id="rId15"/>
    <p:sldId id="276" r:id="rId16"/>
    <p:sldId id="362" r:id="rId17"/>
    <p:sldId id="277" r:id="rId18"/>
    <p:sldId id="370" r:id="rId19"/>
    <p:sldId id="278" r:id="rId20"/>
    <p:sldId id="363" r:id="rId21"/>
    <p:sldId id="279" r:id="rId22"/>
    <p:sldId id="364" r:id="rId23"/>
    <p:sldId id="281" r:id="rId24"/>
    <p:sldId id="366" r:id="rId25"/>
    <p:sldId id="350" r:id="rId26"/>
    <p:sldId id="282" r:id="rId27"/>
    <p:sldId id="258" r:id="rId28"/>
    <p:sldId id="283" r:id="rId29"/>
    <p:sldId id="284" r:id="rId30"/>
    <p:sldId id="346" r:id="rId31"/>
    <p:sldId id="351" r:id="rId32"/>
    <p:sldId id="349" r:id="rId33"/>
    <p:sldId id="352" r:id="rId34"/>
    <p:sldId id="355" r:id="rId35"/>
    <p:sldId id="357" r:id="rId36"/>
    <p:sldId id="358" r:id="rId37"/>
    <p:sldId id="359" r:id="rId38"/>
    <p:sldId id="360" r:id="rId39"/>
    <p:sldId id="361" r:id="rId40"/>
    <p:sldId id="348" r:id="rId41"/>
    <p:sldId id="287" r:id="rId42"/>
    <p:sldId id="286" r:id="rId43"/>
    <p:sldId id="269" r:id="rId44"/>
    <p:sldId id="270" r:id="rId45"/>
    <p:sldId id="271" r:id="rId46"/>
    <p:sldId id="272" r:id="rId47"/>
    <p:sldId id="273" r:id="rId48"/>
    <p:sldId id="371" r:id="rId49"/>
    <p:sldId id="458" r:id="rId50"/>
    <p:sldId id="291" r:id="rId51"/>
    <p:sldId id="292" r:id="rId52"/>
    <p:sldId id="296" r:id="rId53"/>
    <p:sldId id="297" r:id="rId54"/>
    <p:sldId id="301" r:id="rId55"/>
    <p:sldId id="302" r:id="rId56"/>
    <p:sldId id="303" r:id="rId57"/>
    <p:sldId id="304" r:id="rId58"/>
    <p:sldId id="305" r:id="rId59"/>
    <p:sldId id="374" r:id="rId60"/>
    <p:sldId id="376" r:id="rId61"/>
    <p:sldId id="379" r:id="rId62"/>
    <p:sldId id="378" r:id="rId63"/>
    <p:sldId id="381" r:id="rId64"/>
    <p:sldId id="382" r:id="rId65"/>
    <p:sldId id="384" r:id="rId66"/>
    <p:sldId id="383" r:id="rId67"/>
    <p:sldId id="326" r:id="rId68"/>
    <p:sldId id="385" r:id="rId69"/>
    <p:sldId id="387" r:id="rId70"/>
    <p:sldId id="389" r:id="rId71"/>
    <p:sldId id="386" r:id="rId72"/>
    <p:sldId id="388" r:id="rId73"/>
    <p:sldId id="394" r:id="rId74"/>
    <p:sldId id="391" r:id="rId75"/>
    <p:sldId id="393" r:id="rId76"/>
    <p:sldId id="395" r:id="rId77"/>
    <p:sldId id="399" r:id="rId78"/>
    <p:sldId id="396" r:id="rId79"/>
    <p:sldId id="400" r:id="rId80"/>
    <p:sldId id="401" r:id="rId81"/>
    <p:sldId id="402" r:id="rId82"/>
    <p:sldId id="403" r:id="rId83"/>
    <p:sldId id="405" r:id="rId84"/>
    <p:sldId id="406" r:id="rId85"/>
    <p:sldId id="407" r:id="rId86"/>
    <p:sldId id="408" r:id="rId87"/>
    <p:sldId id="411" r:id="rId88"/>
    <p:sldId id="412" r:id="rId89"/>
    <p:sldId id="323" r:id="rId90"/>
    <p:sldId id="437" r:id="rId91"/>
    <p:sldId id="330" r:id="rId92"/>
    <p:sldId id="331" r:id="rId93"/>
    <p:sldId id="332" r:id="rId94"/>
    <p:sldId id="336" r:id="rId95"/>
    <p:sldId id="338" r:id="rId96"/>
    <p:sldId id="339" r:id="rId97"/>
    <p:sldId id="334" r:id="rId98"/>
    <p:sldId id="333" r:id="rId99"/>
    <p:sldId id="340" r:id="rId100"/>
    <p:sldId id="341" r:id="rId101"/>
    <p:sldId id="342" r:id="rId102"/>
    <p:sldId id="344" r:id="rId103"/>
    <p:sldId id="343" r:id="rId104"/>
    <p:sldId id="335" r:id="rId105"/>
    <p:sldId id="345" r:id="rId106"/>
    <p:sldId id="409" r:id="rId107"/>
    <p:sldId id="425" r:id="rId108"/>
    <p:sldId id="426" r:id="rId109"/>
    <p:sldId id="424" r:id="rId110"/>
    <p:sldId id="427" r:id="rId111"/>
    <p:sldId id="430" r:id="rId112"/>
    <p:sldId id="429" r:id="rId113"/>
    <p:sldId id="439" r:id="rId114"/>
    <p:sldId id="428" r:id="rId115"/>
    <p:sldId id="419" r:id="rId116"/>
    <p:sldId id="294" r:id="rId117"/>
    <p:sldId id="443" r:id="rId118"/>
    <p:sldId id="373" r:id="rId119"/>
    <p:sldId id="300" r:id="rId120"/>
    <p:sldId id="299" r:id="rId121"/>
    <p:sldId id="442" r:id="rId122"/>
    <p:sldId id="423" r:id="rId123"/>
    <p:sldId id="420" r:id="rId124"/>
    <p:sldId id="422" r:id="rId125"/>
    <p:sldId id="421" r:id="rId126"/>
    <p:sldId id="444" r:id="rId127"/>
    <p:sldId id="441" r:id="rId128"/>
    <p:sldId id="440" r:id="rId129"/>
    <p:sldId id="306" r:id="rId130"/>
    <p:sldId id="307" r:id="rId131"/>
    <p:sldId id="308" r:id="rId132"/>
    <p:sldId id="309" r:id="rId133"/>
    <p:sldId id="310" r:id="rId134"/>
    <p:sldId id="317" r:id="rId135"/>
    <p:sldId id="413" r:id="rId136"/>
    <p:sldId id="445" r:id="rId137"/>
    <p:sldId id="450" r:id="rId138"/>
    <p:sldId id="454" r:id="rId139"/>
    <p:sldId id="451" r:id="rId140"/>
    <p:sldId id="452" r:id="rId141"/>
    <p:sldId id="453" r:id="rId142"/>
    <p:sldId id="455" r:id="rId143"/>
    <p:sldId id="457" r:id="rId144"/>
    <p:sldId id="311" r:id="rId145"/>
    <p:sldId id="312" r:id="rId146"/>
    <p:sldId id="313" r:id="rId147"/>
    <p:sldId id="314" r:id="rId148"/>
    <p:sldId id="315" r:id="rId149"/>
    <p:sldId id="324" r:id="rId150"/>
    <p:sldId id="414" r:id="rId1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E"/>
    <a:srgbClr val="7000D8"/>
    <a:srgbClr val="1E1F22"/>
    <a:srgbClr val="272822"/>
    <a:srgbClr val="FFFFFF"/>
    <a:srgbClr val="FFF4C7"/>
    <a:srgbClr val="FFC000"/>
    <a:srgbClr val="FFE269"/>
    <a:srgbClr val="6F2CAC"/>
    <a:srgbClr val="451C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0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F3072-1BB0-4F02-9DD4-371033EE5B69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18792-A917-4653-A77E-CD52CFCCF1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74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표로 깔끔하게 나타낼수도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060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Ratio</a:t>
            </a:r>
            <a:r>
              <a:rPr lang="ko-KR" altLang="en-US" dirty="0"/>
              <a:t> 상수를 모델 입력에 추가하여 멀티모달처럼 운영하였다는 내용을 좀 더 보완해서 설명</a:t>
            </a:r>
            <a:r>
              <a:rPr lang="en-US" altLang="ko-KR" dirty="0"/>
              <a:t>, or </a:t>
            </a:r>
            <a:r>
              <a:rPr lang="ko-KR" altLang="en-US" dirty="0"/>
              <a:t>자료를 좀 더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11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18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ko-KR" altLang="en-US" dirty="0"/>
              <a:t>에 코인 추가</a:t>
            </a:r>
            <a:r>
              <a:rPr lang="en-US" altLang="ko-KR" dirty="0"/>
              <a:t>….??? 4C???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946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사진 캡쳐만 한 거 프레임 씌워서 이쁘게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548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372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2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295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9057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075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694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559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603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2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 BE</a:t>
            </a:r>
            <a:r>
              <a:rPr lang="ko-KR" altLang="en-US" dirty="0"/>
              <a:t>들 정리해서 마지막에 추가할 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757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4678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모델설계 앞에 데이터 정제 추가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7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모델도</a:t>
            </a:r>
            <a:r>
              <a:rPr lang="en-US" altLang="ko-KR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2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일정에 추가</a:t>
            </a:r>
            <a:endParaRPr lang="en-US" altLang="ko-KR" sz="12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74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객체탐지 모델 결과 사진 하나 추가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720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31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투명 </a:t>
            </a:r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797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톤이 낮아서 주의가 안 끌림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8792-A917-4653-A77E-CD52CFCCF1FF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8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D67671-254D-641D-77C6-9D62986063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36A8E7-7A8A-4491-42DE-7B7732E05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D60CE-F24E-82FD-7063-6EA93AA4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9D104-F381-C3A4-7253-3EC15468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BEB15-9766-4A90-3434-BB89FAF2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77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A87DB-AFD3-91B3-C45F-5D7DEC37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CFCAAF-42CC-4804-63DB-87810514C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375D-8908-3EC2-8E1E-3446A3912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8ABCE1-1859-AA64-912F-A619B56B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28A0C6-108A-540D-9248-8E55515A2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53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BE29AF6-7030-AB7A-CF3E-8027C70A4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1F418D-1650-3709-27A8-553068180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A2783B-7326-C8C8-99A3-ADDBEC97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B093BF-1151-E489-D179-6673BDFF4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7E3CA-AFB7-DAC5-6110-5891C24F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07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E36FA0-C487-0394-8370-D9B21F45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011F-1614-0A8D-D97B-C67E75D5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EF6189-A3EF-6ABC-0740-7831BC48B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587D98-5DC3-6DB1-C93F-3B51ED08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CE41EF-82B3-7323-BE9B-85DE8886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905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0D78F-7478-E546-8EF0-7189561F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339368-6672-BAE3-AD60-14432538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F6735C-4047-BD12-7AE0-5AEC8A428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64C8A-E2D5-BCF5-F44A-A3B6F27A3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682FE2-E424-4AD2-86D7-66587985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3656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D439D-2870-7AFE-FA10-DBE1A8FCE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F018B0-6A86-C2AE-A2B7-728F1D39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C1B937-8C85-6D4F-FEE3-F335762EA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E18AEE-2CB9-4EA1-2042-28637118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59BDAB-D733-660F-B848-FD775F27F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070EB-EA0D-70C9-8A57-52483D31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36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D4A29-B256-C485-F62F-A6AB7D5C6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2AD75-85B9-F674-BD64-66052D23F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B7F334-620F-342C-2249-AA7760118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9932E3-5117-30A2-2FA1-67CBBA0EA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7AC4188-1C25-3FD9-6423-06E5E60CC7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ADFAF6B-52EC-527F-D979-AF1B0AD4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0E6FD42-71FE-7246-DF61-F32F3992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347BFC-1EC0-CFF0-A164-DAF3C895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682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BE4139-EA71-034D-1993-ECDD52C6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0564DE6-2E13-EA5B-84A7-A2D23ABF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77A5BB-C6FF-0E6B-9CFE-9591DC6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108C7E-5CE3-B11C-2681-C6F12975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1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4170C7-57DB-7243-DC81-2C443D59E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CC7C9C-8481-0603-3C6A-EBA9048F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F10C33-FFE1-2FE4-516E-1CE42E46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28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82F8A-04D9-B527-301E-811B7DB9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5DA21D-A34C-E2F8-ABB1-BE30256AE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93A0B0-9BB2-31B6-9FFD-C9AD8796F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7DA87E-67A5-62C7-74F4-1A2A4A561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4033C8-FFA9-D02C-D25E-B5510F7A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BFB8E-4871-A8A8-4D8D-2A89DB4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286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BC740-E09E-93E5-AB14-B43055C9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9C63ED-C0BB-DC2C-6A5F-A7C0A6030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5642ED-AF84-01F4-D362-CC842BE4E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23753-8C25-0AAF-19E4-A24139B1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67352E-F32E-BD80-286D-04DC4791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CC419-05E8-50E5-1BAE-5D0B47585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003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BED962-BF2A-8D04-0067-6402F86E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AB572A-F43A-CB42-EB39-8099984F4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CDE9A2-36DE-195A-3907-754C987BB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2F1B3-C1D0-4D28-A3D9-28B025A039F5}" type="datetimeFigureOut">
              <a:rPr lang="ko-KR" altLang="en-US" smtClean="0"/>
              <a:t>2024-07-08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65D29-815C-A7A3-64FB-830A23320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DC5B9-A91A-CF02-F347-A816562619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99D208-6089-41B5-AE64-902ACB028C8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18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notesSlide" Target="../notesSlides/notesSlide1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2.png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1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2.png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1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42.png"/><Relationship Id="rId5" Type="http://schemas.openxmlformats.org/officeDocument/2006/relationships/image" Target="../media/image145.png"/><Relationship Id="rId4" Type="http://schemas.openxmlformats.org/officeDocument/2006/relationships/notesSlide" Target="../notesSlides/notesSlide1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4.wdp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2.png"/><Relationship Id="rId5" Type="http://schemas.openxmlformats.org/officeDocument/2006/relationships/image" Target="../media/image146.png"/><Relationship Id="rId4" Type="http://schemas.openxmlformats.org/officeDocument/2006/relationships/notesSlide" Target="../notesSlides/notesSlide18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42.png"/><Relationship Id="rId5" Type="http://schemas.openxmlformats.org/officeDocument/2006/relationships/image" Target="../media/image147.png"/><Relationship Id="rId4" Type="http://schemas.openxmlformats.org/officeDocument/2006/relationships/notesSlide" Target="../notesSlides/notesSlide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42.png"/><Relationship Id="rId5" Type="http://schemas.openxmlformats.org/officeDocument/2006/relationships/image" Target="../media/image148.png"/><Relationship Id="rId4" Type="http://schemas.openxmlformats.org/officeDocument/2006/relationships/notesSlide" Target="../notesSlides/notesSlide2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29.wdp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2.png"/><Relationship Id="rId5" Type="http://schemas.openxmlformats.org/officeDocument/2006/relationships/image" Target="../media/image149.png"/><Relationship Id="rId4" Type="http://schemas.openxmlformats.org/officeDocument/2006/relationships/notesSlide" Target="../notesSlides/notesSlide2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hdphoto" Target="../media/hdphoto15.wdp"/><Relationship Id="rId3" Type="http://schemas.microsoft.com/office/2007/relationships/hdphoto" Target="../media/hdphoto8.wdp"/><Relationship Id="rId7" Type="http://schemas.microsoft.com/office/2007/relationships/hdphoto" Target="../media/hdphoto12.wdp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14.wdp"/><Relationship Id="rId5" Type="http://schemas.microsoft.com/office/2007/relationships/hdphoto" Target="../media/hdphoto11.wdp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7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7.wdp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sv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svg"/><Relationship Id="rId27" Type="http://schemas.openxmlformats.org/officeDocument/2006/relationships/image" Target="../media/image73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microsoft.com/office/2007/relationships/hdphoto" Target="../media/hdphoto25.wdp"/><Relationship Id="rId4" Type="http://schemas.openxmlformats.org/officeDocument/2006/relationships/image" Target="../media/image77.png"/><Relationship Id="rId9" Type="http://schemas.microsoft.com/office/2007/relationships/hdphoto" Target="../media/hdphoto27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26.wdp"/><Relationship Id="rId7" Type="http://schemas.microsoft.com/office/2007/relationships/hdphoto" Target="../media/hdphoto24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27.wdp"/><Relationship Id="rId4" Type="http://schemas.openxmlformats.org/officeDocument/2006/relationships/image" Target="../media/image79.png"/><Relationship Id="rId9" Type="http://schemas.microsoft.com/office/2007/relationships/hdphoto" Target="../media/hdphoto25.wdp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microsoft.com/office/2007/relationships/hdphoto" Target="../media/hdphoto26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5" Type="http://schemas.openxmlformats.org/officeDocument/2006/relationships/image" Target="../media/image77.png"/><Relationship Id="rId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4.wdp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9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1029248" y="848064"/>
            <a:ext cx="502609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식단 관리를 통한 </a:t>
            </a:r>
            <a:endParaRPr lang="en-US" altLang="ko-KR" sz="2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다이어트 플래너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1001131" y="2510057"/>
            <a:ext cx="5026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3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731242" y="5798033"/>
            <a:ext cx="1363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8E83DAC-32B9-183A-0CAF-62AA428FD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7635" y="2239693"/>
            <a:ext cx="4230825" cy="42308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813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01E23F-1D9D-DC38-8BAB-BCFAAB63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4" y="560051"/>
            <a:ext cx="6829425" cy="258127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02123A-427A-A706-B8ED-1CE187531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7" y="3208001"/>
            <a:ext cx="5895975" cy="16573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214901-F6AB-A9EF-7379-051E01F18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150" y="3732668"/>
            <a:ext cx="5676900" cy="16859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555D5E-90CF-2882-AAEF-3BC8CCF9C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24" y="4474826"/>
            <a:ext cx="8439150" cy="16668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A51CEB-9A08-9CFA-D469-2A4403499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150" y="560051"/>
            <a:ext cx="5915025" cy="2667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684941-D333-74D6-64E5-96908DFC59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4062" y="1893551"/>
            <a:ext cx="8143875" cy="2143125"/>
          </a:xfrm>
          <a:prstGeom prst="rect">
            <a:avLst/>
          </a:prstGeom>
        </p:spPr>
      </p:pic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9733461-4AF4-E94B-F2D3-297DCEE9374A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44901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36028 1.48148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2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16862 -0.2402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5894441" y="3075251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3DB18C8-94C0-565D-5007-A5D1629C55D0}"/>
              </a:ext>
            </a:extLst>
          </p:cNvPr>
          <p:cNvSpPr txBox="1"/>
          <p:nvPr/>
        </p:nvSpPr>
        <p:spPr>
          <a:xfrm>
            <a:off x="8394733" y="3054827"/>
            <a:ext cx="3191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 대비 그릇의 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크기 비율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(Ratio)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17122-C46D-F724-B92F-500CB71E6D02}"/>
              </a:ext>
            </a:extLst>
          </p:cNvPr>
          <p:cNvSpPr txBox="1"/>
          <p:nvPr/>
        </p:nvSpPr>
        <p:spPr>
          <a:xfrm>
            <a:off x="3663407" y="2839680"/>
            <a:ext cx="22453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÷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F1BDD-BC5A-B3F2-7DD2-764994222B6B}"/>
              </a:ext>
            </a:extLst>
          </p:cNvPr>
          <p:cNvSpPr txBox="1"/>
          <p:nvPr/>
        </p:nvSpPr>
        <p:spPr>
          <a:xfrm>
            <a:off x="6613261" y="2839680"/>
            <a:ext cx="21446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0" i="0" dirty="0">
                <a:solidFill>
                  <a:srgbClr val="7000D8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en-US" altLang="ko-KR" sz="96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15963C8-7754-6BA9-CBA0-FB4EBA179AC2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40185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844740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78D0CF-B43E-AB12-6AC0-2B510EFFED37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9435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48148E-6 L 0.07331 -0.0060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1738820" y="2119002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6CE3EF6-EEE5-1213-584A-162BCCEDADB2}"/>
              </a:ext>
            </a:extLst>
          </p:cNvPr>
          <p:cNvCxnSpPr>
            <a:cxnSpLocks/>
          </p:cNvCxnSpPr>
          <p:nvPr/>
        </p:nvCxnSpPr>
        <p:spPr>
          <a:xfrm>
            <a:off x="570706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E57BFD-62F2-566C-F77A-316CE993B4AE}"/>
              </a:ext>
            </a:extLst>
          </p:cNvPr>
          <p:cNvGrpSpPr/>
          <p:nvPr/>
        </p:nvGrpSpPr>
        <p:grpSpPr>
          <a:xfrm>
            <a:off x="7814380" y="2348999"/>
            <a:ext cx="2160000" cy="2160000"/>
            <a:chOff x="5760720" y="2160329"/>
            <a:chExt cx="2804336" cy="261999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8A2648F-42AA-816E-9C19-040A4EC2E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F67A4CA-ADA4-C86C-69EE-C7B05A0B08E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C7C20CA-6D56-5713-5E51-892C7C049972}"/>
              </a:ext>
            </a:extLst>
          </p:cNvPr>
          <p:cNvSpPr txBox="1"/>
          <p:nvPr/>
        </p:nvSpPr>
        <p:spPr>
          <a:xfrm>
            <a:off x="7801735" y="483637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DAC1939-0528-9043-A1FF-5FAE63918350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29500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28814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785" y="1734904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431559" y="276834"/>
            <a:ext cx="5713869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 (ResNet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74167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087437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1702378" y="4682929"/>
            <a:ext cx="1293795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 flipV="1">
            <a:off x="2349275" y="5189499"/>
            <a:ext cx="753752" cy="39468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6954868" y="2383899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Global Average</a:t>
            </a: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Pooling 2D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22415" y="4322383"/>
            <a:ext cx="1151459" cy="66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687693" y="4322384"/>
            <a:ext cx="1151458" cy="666828"/>
          </a:xfrm>
          <a:prstGeom prst="rect">
            <a:avLst/>
          </a:prstGeom>
        </p:spPr>
      </p:pic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7373334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3232398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(256)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8482861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66A0B2B3-D1AA-86F2-7563-4021CB5EC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97" y="1085403"/>
            <a:ext cx="1731491" cy="17921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9076-EBBE-8663-9AFB-6443BF9C8E4E}"/>
              </a:ext>
            </a:extLst>
          </p:cNvPr>
          <p:cNvSpPr txBox="1"/>
          <p:nvPr/>
        </p:nvSpPr>
        <p:spPr>
          <a:xfrm>
            <a:off x="3338403" y="2894107"/>
            <a:ext cx="219607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(60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million params)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5EB8EC3-2840-A435-CD7C-291FDF7B7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294" y="1502166"/>
            <a:ext cx="414500" cy="13538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BFC0BD-DBF1-4891-D67E-1223729B5F4B}"/>
              </a:ext>
            </a:extLst>
          </p:cNvPr>
          <p:cNvSpPr txBox="1"/>
          <p:nvPr/>
        </p:nvSpPr>
        <p:spPr>
          <a:xfrm>
            <a:off x="9701798" y="29490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F067A0-9DD2-2392-97A3-75A6B48A6557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520170EF-97E6-FDE9-3ED0-9ABE604A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F7C728BB-C015-44D0-5721-B3234E5B2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C57795E-426E-58C4-6C40-50FC84A8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BF9F2F37-AB7F-81C6-75A0-05F03920E449}"/>
              </a:ext>
            </a:extLst>
          </p:cNvPr>
          <p:cNvSpPr/>
          <p:nvPr/>
        </p:nvSpPr>
        <p:spPr>
          <a:xfrm>
            <a:off x="1699075" y="5385216"/>
            <a:ext cx="355818" cy="355818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B31AF7-65F8-08E0-5DBA-A6E04C603822}"/>
              </a:ext>
            </a:extLst>
          </p:cNvPr>
          <p:cNvSpPr txBox="1"/>
          <p:nvPr/>
        </p:nvSpPr>
        <p:spPr>
          <a:xfrm>
            <a:off x="1355156" y="5887823"/>
            <a:ext cx="104365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Ratio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(1,)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7F1F9E2-3BC2-2956-CD68-08E2DB363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987" y="4010766"/>
            <a:ext cx="414500" cy="1353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2E886-6C77-1554-DE9C-AB2948985943}"/>
              </a:ext>
            </a:extLst>
          </p:cNvPr>
          <p:cNvSpPr txBox="1"/>
          <p:nvPr/>
        </p:nvSpPr>
        <p:spPr>
          <a:xfrm>
            <a:off x="5771491" y="545763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EE9C72-32C0-75E2-8DD7-81FD5389E081}"/>
              </a:ext>
            </a:extLst>
          </p:cNvPr>
          <p:cNvCxnSpPr>
            <a:cxnSpLocks/>
          </p:cNvCxnSpPr>
          <p:nvPr/>
        </p:nvCxnSpPr>
        <p:spPr>
          <a:xfrm>
            <a:off x="4963890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0A9FD9-5279-D8B9-CAB5-2F622975C56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451471598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58174"/>
              </p:ext>
            </p:extLst>
          </p:nvPr>
        </p:nvGraphicFramePr>
        <p:xfrm>
          <a:off x="502417" y="1086911"/>
          <a:ext cx="11188136" cy="48369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187706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75768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266393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560845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Keras Model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model1_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0.40.keras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model2_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model3_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model4_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0.36.keras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model5_0.85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_0.48.keras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model6_0.85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_0.45.keras</a:t>
                      </a: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model7_0.85</a:t>
                      </a: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_0.59.keras</a:t>
                      </a: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103096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noProof="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crop&amp;Ratio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18259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특이사항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이미지 수 통일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데이터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stratify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시도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기준을 </a:t>
                      </a: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val_acc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 변경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label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을 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연속형으로 취급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모델명에 </a:t>
                      </a:r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val_loss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추가</a:t>
                      </a:r>
                      <a:endParaRPr lang="en-US" altLang="ko-KR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val acc_val loss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-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0.3979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0.4116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0.3567</a:t>
                      </a:r>
                    </a:p>
                    <a:p>
                      <a:pPr algn="ctr" fontAlgn="ctr"/>
                      <a:r>
                        <a:rPr lang="en-US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(mae)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0.8525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37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3.3698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4.1891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0.5010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0.2157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0.4844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0.4512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0.5944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84403891-48AC-294F-EA55-5C6377233B91}"/>
              </a:ext>
            </a:extLst>
          </p:cNvPr>
          <p:cNvGrpSpPr/>
          <p:nvPr/>
        </p:nvGrpSpPr>
        <p:grpSpPr>
          <a:xfrm>
            <a:off x="2325597" y="848064"/>
            <a:ext cx="7540805" cy="5075753"/>
            <a:chOff x="3053184" y="1951355"/>
            <a:chExt cx="7540805" cy="50757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6EB74BF-2726-7507-A02B-DA9E562F363E}"/>
                </a:ext>
              </a:extLst>
            </p:cNvPr>
            <p:cNvSpPr/>
            <p:nvPr/>
          </p:nvSpPr>
          <p:spPr>
            <a:xfrm>
              <a:off x="3053184" y="1951355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86%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달성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해당 모델을 베이스로</a:t>
              </a:r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최종모델 학습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8B238EE-AAC5-7C11-330A-FDF734D913F9}"/>
                </a:ext>
              </a:extLst>
            </p:cNvPr>
            <p:cNvSpPr/>
            <p:nvPr/>
          </p:nvSpPr>
          <p:spPr>
            <a:xfrm>
              <a:off x="5004948" y="5915135"/>
              <a:ext cx="1818640" cy="111197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33CA1EB-AE4E-063A-6BC4-39E8F126199A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914268" y="5089519"/>
              <a:ext cx="909319" cy="82561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6963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</p:spTree>
    <p:extLst>
      <p:ext uri="{BB962C8B-B14F-4D97-AF65-F5344CB8AC3E}">
        <p14:creationId xmlns:p14="http://schemas.microsoft.com/office/powerpoint/2010/main" val="3600828294"/>
      </p:ext>
    </p:extLst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D1B807-3D87-AD9D-450D-4F6ABFD81720}"/>
              </a:ext>
            </a:extLst>
          </p:cNvPr>
          <p:cNvGrpSpPr/>
          <p:nvPr/>
        </p:nvGrpSpPr>
        <p:grpSpPr>
          <a:xfrm>
            <a:off x="782583" y="1124367"/>
            <a:ext cx="10626835" cy="5195617"/>
            <a:chOff x="936861" y="1124367"/>
            <a:chExt cx="10626835" cy="5195617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3E5174-5206-F46B-F83E-305500EC1E00}"/>
                </a:ext>
              </a:extLst>
            </p:cNvPr>
            <p:cNvSpPr/>
            <p:nvPr/>
          </p:nvSpPr>
          <p:spPr>
            <a:xfrm>
              <a:off x="936861" y="1124367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Confusion Metrix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B7AA58E-A5D3-421B-2D49-A71AFBDA46DF}"/>
                </a:ext>
              </a:extLst>
            </p:cNvPr>
            <p:cNvGrpSpPr/>
            <p:nvPr/>
          </p:nvGrpSpPr>
          <p:grpSpPr>
            <a:xfrm>
              <a:off x="936861" y="1124367"/>
              <a:ext cx="10626835" cy="5195617"/>
              <a:chOff x="936861" y="1124367"/>
              <a:chExt cx="10626835" cy="5195617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1E4A1C8-A86C-D4A7-0546-EEDBE4D05D00}"/>
                  </a:ext>
                </a:extLst>
              </p:cNvPr>
              <p:cNvGrpSpPr/>
              <p:nvPr/>
            </p:nvGrpSpPr>
            <p:grpSpPr>
              <a:xfrm>
                <a:off x="936861" y="1450292"/>
                <a:ext cx="5449350" cy="4869692"/>
                <a:chOff x="936861" y="1450292"/>
                <a:chExt cx="5449350" cy="4869692"/>
              </a:xfrm>
            </p:grpSpPr>
            <p:pic>
              <p:nvPicPr>
                <p:cNvPr id="3" name="그림 2" descr="텍스트, 스크린샷, 도표, 직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14EEB155-30E6-60C3-A8EF-F49D4AE61B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1842" y="1450292"/>
                  <a:ext cx="5444369" cy="4843278"/>
                </a:xfrm>
                <a:prstGeom prst="rect">
                  <a:avLst/>
                </a:prstGeom>
              </p:spPr>
            </p:pic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97D81D3F-44D2-D1D8-170E-213233679BE0}"/>
                    </a:ext>
                  </a:extLst>
                </p:cNvPr>
                <p:cNvSpPr/>
                <p:nvPr/>
              </p:nvSpPr>
              <p:spPr>
                <a:xfrm>
                  <a:off x="936861" y="1450292"/>
                  <a:ext cx="5444370" cy="48696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1717206A-B7A4-C55E-BE7C-BC013F8758DD}"/>
                  </a:ext>
                </a:extLst>
              </p:cNvPr>
              <p:cNvGrpSpPr/>
              <p:nvPr/>
            </p:nvGrpSpPr>
            <p:grpSpPr>
              <a:xfrm>
                <a:off x="6959686" y="1124367"/>
                <a:ext cx="4031664" cy="2165209"/>
                <a:chOff x="6959686" y="1263791"/>
                <a:chExt cx="4031664" cy="216520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4B81F45A-711B-C5AC-726A-0E6491A9D954}"/>
                    </a:ext>
                  </a:extLst>
                </p:cNvPr>
                <p:cNvSpPr/>
                <p:nvPr/>
              </p:nvSpPr>
              <p:spPr>
                <a:xfrm>
                  <a:off x="6959686" y="1263791"/>
                  <a:ext cx="2395877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Classification Report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7" name="그림 16" descr="텍스트, 스크린샷, 폰트, 번호이(가) 표시된 사진&#10;&#10;자동 생성된 설명">
                  <a:extLst>
                    <a:ext uri="{FF2B5EF4-FFF2-40B4-BE49-F238E27FC236}">
                      <a16:creationId xmlns:a16="http://schemas.microsoft.com/office/drawing/2014/main" id="{E7FCDDF6-5090-887B-FD34-B5D0E07F9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</p:spPr>
            </p:pic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3B04BB40-CFC3-6E2C-28BD-85FD7F0053C4}"/>
                    </a:ext>
                  </a:extLst>
                </p:cNvPr>
                <p:cNvSpPr/>
                <p:nvPr/>
              </p:nvSpPr>
              <p:spPr>
                <a:xfrm>
                  <a:off x="6964666" y="1569008"/>
                  <a:ext cx="4026684" cy="185999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E5A42F20-A86E-818E-5CAD-BE44EAAC07E2}"/>
                  </a:ext>
                </a:extLst>
              </p:cNvPr>
              <p:cNvGrpSpPr/>
              <p:nvPr/>
            </p:nvGrpSpPr>
            <p:grpSpPr>
              <a:xfrm>
                <a:off x="6959686" y="3529401"/>
                <a:ext cx="4604010" cy="2764169"/>
                <a:chOff x="6825990" y="3627107"/>
                <a:chExt cx="4604010" cy="2764169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282A1D15-1469-C4AA-3D40-F8AAF4572BE0}"/>
                    </a:ext>
                  </a:extLst>
                </p:cNvPr>
                <p:cNvSpPr/>
                <p:nvPr/>
              </p:nvSpPr>
              <p:spPr>
                <a:xfrm>
                  <a:off x="6830536" y="3627107"/>
                  <a:ext cx="1695203" cy="325925"/>
                </a:xfrm>
                <a:prstGeom prst="roundRect">
                  <a:avLst/>
                </a:prstGeom>
                <a:solidFill>
                  <a:srgbClr val="460086"/>
                </a:solidFill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Train History</a:t>
                  </a:r>
                  <a:endPara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pic>
              <p:nvPicPr>
                <p:cNvPr id="12" name="그림 11" descr="텍스트, 그래프, 라인, 도표이(가) 표시된 사진&#10;&#10;자동 생성된 설명">
                  <a:extLst>
                    <a:ext uri="{FF2B5EF4-FFF2-40B4-BE49-F238E27FC236}">
                      <a16:creationId xmlns:a16="http://schemas.microsoft.com/office/drawing/2014/main" id="{FF64B8B4-91EE-90E8-A15B-860F27E22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9891" y="4007690"/>
                  <a:ext cx="4492349" cy="2312294"/>
                </a:xfrm>
                <a:prstGeom prst="rect">
                  <a:avLst/>
                </a:prstGeom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6288D30D-78D6-1B09-4996-93EB9543B550}"/>
                    </a:ext>
                  </a:extLst>
                </p:cNvPr>
                <p:cNvSpPr/>
                <p:nvPr/>
              </p:nvSpPr>
              <p:spPr>
                <a:xfrm>
                  <a:off x="6825990" y="3932324"/>
                  <a:ext cx="4604010" cy="2458952"/>
                </a:xfrm>
                <a:prstGeom prst="rect">
                  <a:avLst/>
                </a:prstGeom>
                <a:noFill/>
                <a:ln w="38100">
                  <a:solidFill>
                    <a:srgbClr val="46008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dirty="0">
                    <a:solidFill>
                      <a:srgbClr val="460086"/>
                    </a:solidFill>
                  </a:endParaRPr>
                </a:p>
              </p:txBody>
            </p:sp>
          </p:grpSp>
        </p:grpSp>
      </p:grp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B5F5FE3-4A11-5BE5-5382-6DCE3026CD75}"/>
              </a:ext>
            </a:extLst>
          </p:cNvPr>
          <p:cNvSpPr/>
          <p:nvPr/>
        </p:nvSpPr>
        <p:spPr>
          <a:xfrm>
            <a:off x="3765187" y="276834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전이학습 모델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72F136E-06F5-4ABE-CA5D-E85C90D92CB5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26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6AE7B26-56B0-6C62-373F-B1FBCE62B218}"/>
              </a:ext>
            </a:extLst>
          </p:cNvPr>
          <p:cNvSpPr/>
          <p:nvPr/>
        </p:nvSpPr>
        <p:spPr>
          <a:xfrm>
            <a:off x="3765186" y="278427"/>
            <a:ext cx="4661623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EFB00D8-12F3-7C68-C37E-86DD511D111D}"/>
              </a:ext>
            </a:extLst>
          </p:cNvPr>
          <p:cNvSpPr/>
          <p:nvPr/>
        </p:nvSpPr>
        <p:spPr>
          <a:xfrm>
            <a:off x="4855633" y="278427"/>
            <a:ext cx="2480733" cy="569637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3C7E455-D72B-19D9-9D9C-D55171120A4D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64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3618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16811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14504-D984-94F1-8702-2BCBA299D61D}"/>
              </a:ext>
            </a:extLst>
          </p:cNvPr>
          <p:cNvGrpSpPr/>
          <p:nvPr/>
        </p:nvGrpSpPr>
        <p:grpSpPr>
          <a:xfrm>
            <a:off x="605424" y="560051"/>
            <a:ext cx="11011751" cy="5581650"/>
            <a:chOff x="605424" y="560051"/>
            <a:chExt cx="11011751" cy="55816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D01E23F-1D9D-DC38-8BAB-BCFAAB63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424" y="560051"/>
              <a:ext cx="6829425" cy="25812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02123A-427A-A706-B8ED-1CE187531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67" y="3208001"/>
              <a:ext cx="5895975" cy="165735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1214901-F6AB-A9EF-7379-051E01F18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02150" y="3732668"/>
              <a:ext cx="5676900" cy="168592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555D5E-90CF-2882-AAEF-3BC8CCF9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7024" y="4474826"/>
              <a:ext cx="8439150" cy="16668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AA51CEB-9A08-9CFA-D469-2A4403499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2150" y="560051"/>
              <a:ext cx="5915025" cy="2667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4684941-D333-74D6-64E5-96908DFC5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062" y="1893551"/>
              <a:ext cx="8143875" cy="2143125"/>
            </a:xfrm>
            <a:prstGeom prst="rect">
              <a:avLst/>
            </a:prstGeom>
          </p:spPr>
        </p:pic>
      </p:grpSp>
      <p:pic>
        <p:nvPicPr>
          <p:cNvPr id="8" name="그림 7" descr="포유류, 고양이, 집고양이, 중소형 고양이이(가) 표시된 사진&#10;&#10;자동 생성된 설명">
            <a:extLst>
              <a:ext uri="{FF2B5EF4-FFF2-40B4-BE49-F238E27FC236}">
                <a16:creationId xmlns:a16="http://schemas.microsoft.com/office/drawing/2014/main" id="{5DCC59E6-E13A-ECAD-8E3A-B912C1ED1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8" y="221789"/>
            <a:ext cx="4820534" cy="641442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1325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859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FF0F66-5096-D8C1-5D23-4822A2A8080A}"/>
              </a:ext>
            </a:extLst>
          </p:cNvPr>
          <p:cNvGrpSpPr/>
          <p:nvPr/>
        </p:nvGrpSpPr>
        <p:grpSpPr>
          <a:xfrm>
            <a:off x="3582955" y="1790080"/>
            <a:ext cx="5026090" cy="4448456"/>
            <a:chOff x="3582955" y="1790080"/>
            <a:chExt cx="5026090" cy="4448456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C474D69-0C97-7A95-1169-80055362F1C3}"/>
                </a:ext>
              </a:extLst>
            </p:cNvPr>
            <p:cNvSpPr/>
            <p:nvPr/>
          </p:nvSpPr>
          <p:spPr>
            <a:xfrm>
              <a:off x="4855633" y="1790080"/>
              <a:ext cx="2480733" cy="2480733"/>
            </a:xfrm>
            <a:prstGeom prst="roundRect">
              <a:avLst/>
            </a:prstGeom>
            <a:solidFill>
              <a:srgbClr val="7000D8"/>
            </a:solidFill>
            <a:ln w="3175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D9B190D-1C00-CA62-848A-419CF0E0BFA7}"/>
                </a:ext>
              </a:extLst>
            </p:cNvPr>
            <p:cNvSpPr txBox="1"/>
            <p:nvPr/>
          </p:nvSpPr>
          <p:spPr>
            <a:xfrm>
              <a:off x="3582955" y="4545765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  <p:pic>
          <p:nvPicPr>
            <p:cNvPr id="4" name="그림 3" descr="폰트, 친필, 블랙, 서예이(가) 표시된 사진&#10;&#10;자동 생성된 설명">
              <a:extLst>
                <a:ext uri="{FF2B5EF4-FFF2-40B4-BE49-F238E27FC236}">
                  <a16:creationId xmlns:a16="http://schemas.microsoft.com/office/drawing/2014/main" id="{19CDB062-4308-669A-86DE-8C0251919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633" y="2414665"/>
              <a:ext cx="2480733" cy="1355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0870A49-17EE-8450-D372-444BE6D52348}"/>
              </a:ext>
            </a:extLst>
          </p:cNvPr>
          <p:cNvSpPr txBox="1"/>
          <p:nvPr/>
        </p:nvSpPr>
        <p:spPr>
          <a:xfrm>
            <a:off x="4303045" y="5431203"/>
            <a:ext cx="8264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O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FEABE5-E673-D829-6F6D-0F62DE3C9208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noFill/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Giveny Free" pitchFamily="2" charset="0"/>
                <a:ea typeface="Cafe24 ClassicType" panose="02000800000000000000" pitchFamily="2" charset="-127"/>
              </a:rPr>
              <a:t>O</a:t>
            </a:r>
            <a:endParaRPr lang="ko-KR" altLang="en-US" sz="8800" dirty="0">
              <a:solidFill>
                <a:srgbClr val="7000D8"/>
              </a:solidFill>
              <a:latin typeface="Giveny Free" pitchFamily="2" charset="0"/>
              <a:ea typeface="Cafe24 ClassicType" panose="020008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C37D160-9064-E98B-82A7-F1EE9B4B46A4}"/>
              </a:ext>
            </a:extLst>
          </p:cNvPr>
          <p:cNvSpPr/>
          <p:nvPr/>
        </p:nvSpPr>
        <p:spPr>
          <a:xfrm>
            <a:off x="1154743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48148E-6 L -0.23763 -0.6442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8" y="-3222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B9488C7B-B75A-75B5-B309-D3E63CBBBD6E}"/>
              </a:ext>
            </a:extLst>
          </p:cNvPr>
          <p:cNvGrpSpPr/>
          <p:nvPr/>
        </p:nvGrpSpPr>
        <p:grpSpPr>
          <a:xfrm>
            <a:off x="7658342" y="2653491"/>
            <a:ext cx="2235473" cy="3644879"/>
            <a:chOff x="7328175" y="2805543"/>
            <a:chExt cx="2235473" cy="3644879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58958DF-C641-BF75-5956-33215CA67768}"/>
                </a:ext>
              </a:extLst>
            </p:cNvPr>
            <p:cNvGrpSpPr/>
            <p:nvPr/>
          </p:nvGrpSpPr>
          <p:grpSpPr>
            <a:xfrm>
              <a:off x="7328175" y="2805543"/>
              <a:ext cx="2235473" cy="3644879"/>
              <a:chOff x="7154335" y="1790080"/>
              <a:chExt cx="2694020" cy="4392527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173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건강을 고려한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적정 다이어트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기간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CBF4E07-1108-E456-717B-CB207DBD2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601" y="2943966"/>
              <a:ext cx="1781644" cy="1781644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5D80601-C505-8B2C-045B-0B1898853426}"/>
              </a:ext>
            </a:extLst>
          </p:cNvPr>
          <p:cNvGrpSpPr/>
          <p:nvPr/>
        </p:nvGrpSpPr>
        <p:grpSpPr>
          <a:xfrm>
            <a:off x="2665556" y="2653490"/>
            <a:ext cx="2235473" cy="4014211"/>
            <a:chOff x="1687597" y="2638742"/>
            <a:chExt cx="2235473" cy="401421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AECAFD15-ABA5-C886-BBF0-5D99C2571241}"/>
                </a:ext>
              </a:extLst>
            </p:cNvPr>
            <p:cNvGrpSpPr/>
            <p:nvPr/>
          </p:nvGrpSpPr>
          <p:grpSpPr>
            <a:xfrm>
              <a:off x="1687597" y="2638742"/>
              <a:ext cx="2235473" cy="4014211"/>
              <a:chOff x="7154335" y="1790080"/>
              <a:chExt cx="2694020" cy="4837617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7154340" y="1790080"/>
                <a:ext cx="2480732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7154335" y="4448610"/>
                <a:ext cx="2694020" cy="2179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1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일일 섭취 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권장량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65B3881-B92F-EF62-5DCA-0F4CBA78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4400" y="2805543"/>
              <a:ext cx="1724886" cy="1724886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6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are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311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amera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1329CE-D272-41AC-50EE-80EC2C724ADF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1617595" y="4848640"/>
              <a:ext cx="4137813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카메라로 촬영한 이미지에서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음식명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칼로리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탄단지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정보 추론 및 제공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F00EE8-D2C0-6E80-ED03-2626A2E602C1}"/>
                </a:ext>
              </a:extLst>
            </p:cNvPr>
            <p:cNvGrpSpPr/>
            <p:nvPr/>
          </p:nvGrpSpPr>
          <p:grpSpPr>
            <a:xfrm>
              <a:off x="2661301" y="2654938"/>
              <a:ext cx="2058488" cy="2058489"/>
              <a:chOff x="2938766" y="2654938"/>
              <a:chExt cx="2058488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938766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C2681D39-480C-6EBE-E8F0-BB3323281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4607" y="2863375"/>
                <a:ext cx="1638721" cy="1638721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E62CF69-B0DE-4047-1E12-699025B1A7FE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6490862" y="4848640"/>
              <a:ext cx="4393446" cy="1438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이미지를 촬영하는 것 만으로도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그날의 식단과 영양정보를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관리 가능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88F236-EF5D-CB5B-B7C9-8B9035F25044}"/>
                </a:ext>
              </a:extLst>
            </p:cNvPr>
            <p:cNvGrpSpPr/>
            <p:nvPr/>
          </p:nvGrpSpPr>
          <p:grpSpPr>
            <a:xfrm>
              <a:off x="7658342" y="2653490"/>
              <a:ext cx="2058489" cy="2058490"/>
              <a:chOff x="7062708" y="2642616"/>
              <a:chExt cx="2058489" cy="2058490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8" y="2642616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1859613-66DA-3AD3-02D8-E32CF6F749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838" y="2839621"/>
                <a:ext cx="1686227" cy="16862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8553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oin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72B1ED0-3D27-75C1-F939-8AF25C93EAD1}"/>
              </a:ext>
            </a:extLst>
          </p:cNvPr>
          <p:cNvGrpSpPr/>
          <p:nvPr/>
        </p:nvGrpSpPr>
        <p:grpSpPr>
          <a:xfrm>
            <a:off x="1617595" y="2654938"/>
            <a:ext cx="4137813" cy="3632557"/>
            <a:chOff x="1617595" y="2654938"/>
            <a:chExt cx="4137813" cy="3632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1329CE-D272-41AC-50EE-80EC2C724ADF}"/>
                </a:ext>
              </a:extLst>
            </p:cNvPr>
            <p:cNvGrpSpPr/>
            <p:nvPr/>
          </p:nvGrpSpPr>
          <p:grpSpPr>
            <a:xfrm>
              <a:off x="1617595" y="2654938"/>
              <a:ext cx="4137813" cy="3632557"/>
              <a:chOff x="1617595" y="2654938"/>
              <a:chExt cx="4137813" cy="363255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67EC69-FA80-95FA-7103-1BACC35835C9}"/>
                  </a:ext>
                </a:extLst>
              </p:cNvPr>
              <p:cNvSpPr txBox="1"/>
              <p:nvPr/>
            </p:nvSpPr>
            <p:spPr>
              <a:xfrm>
                <a:off x="1617595" y="4848640"/>
                <a:ext cx="4137813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함께 촬영하는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양을 추정하여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계산에 활용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61301" y="2654938"/>
                <a:ext cx="2058488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7" name="그림 6" descr="원, 폰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BCEDAF3E-5699-7F1E-1FDD-5C0895C69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0256" y="2836490"/>
              <a:ext cx="1692490" cy="169249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1962DA-22D0-2C63-6BA9-F9DC98A1AF95}"/>
              </a:ext>
            </a:extLst>
          </p:cNvPr>
          <p:cNvGrpSpPr/>
          <p:nvPr/>
        </p:nvGrpSpPr>
        <p:grpSpPr>
          <a:xfrm>
            <a:off x="6490862" y="2653490"/>
            <a:ext cx="4393446" cy="3634005"/>
            <a:chOff x="6490862" y="2653490"/>
            <a:chExt cx="4393446" cy="3634005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E62CF69-B0DE-4047-1E12-699025B1A7FE}"/>
                </a:ext>
              </a:extLst>
            </p:cNvPr>
            <p:cNvGrpSpPr/>
            <p:nvPr/>
          </p:nvGrpSpPr>
          <p:grpSpPr>
            <a:xfrm>
              <a:off x="6490862" y="2653490"/>
              <a:ext cx="4393446" cy="3634005"/>
              <a:chOff x="6490862" y="2653490"/>
              <a:chExt cx="4393446" cy="3634005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F0AA53-FF54-83D5-B3D7-18D8D2471C38}"/>
                  </a:ext>
                </a:extLst>
              </p:cNvPr>
              <p:cNvSpPr txBox="1"/>
              <p:nvPr/>
            </p:nvSpPr>
            <p:spPr>
              <a:xfrm>
                <a:off x="6490862" y="4848640"/>
                <a:ext cx="4393446" cy="143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동전이 함께 촬영되지 않은 경우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정량 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칼로리 정보 제공</a:t>
                </a:r>
                <a:endPara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658342" y="2653490"/>
                <a:ext cx="2058489" cy="2058490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A0DF873-B0FF-2BE4-691E-CA9755279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9178" y="2836490"/>
              <a:ext cx="1696813" cy="1696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10685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91B5E-51B7-E5FF-E7F0-51738B1D15FB}"/>
              </a:ext>
            </a:extLst>
          </p:cNvPr>
          <p:cNvGrpSpPr/>
          <p:nvPr/>
        </p:nvGrpSpPr>
        <p:grpSpPr>
          <a:xfrm>
            <a:off x="7440459" y="2653491"/>
            <a:ext cx="2494251" cy="3952655"/>
            <a:chOff x="7279746" y="2653491"/>
            <a:chExt cx="2494251" cy="39526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CF0AA53-FF54-83D5-B3D7-18D8D2471C38}"/>
                </a:ext>
              </a:extLst>
            </p:cNvPr>
            <p:cNvSpPr txBox="1"/>
            <p:nvPr/>
          </p:nvSpPr>
          <p:spPr>
            <a:xfrm>
              <a:off x="7279746" y="4859515"/>
              <a:ext cx="2494251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칼로리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섭취량을 기준으로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전체 다이어트 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0CE5BD0-3AC1-A22A-CC52-82594615030C}"/>
                </a:ext>
              </a:extLst>
            </p:cNvPr>
            <p:cNvGrpSpPr/>
            <p:nvPr/>
          </p:nvGrpSpPr>
          <p:grpSpPr>
            <a:xfrm>
              <a:off x="7497629" y="2653491"/>
              <a:ext cx="2058489" cy="2058489"/>
              <a:chOff x="7062709" y="2653491"/>
              <a:chExt cx="2058489" cy="2058489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EA41D9F4-5D50-5770-CA62-F5B13EF0DED5}"/>
                  </a:ext>
                </a:extLst>
              </p:cNvPr>
              <p:cNvSpPr/>
              <p:nvPr/>
            </p:nvSpPr>
            <p:spPr>
              <a:xfrm>
                <a:off x="7062709" y="2653491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CD1E69D-B5AD-80DD-ADCE-42533037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09478" y="2800262"/>
                <a:ext cx="1764948" cy="1764948"/>
              </a:xfrm>
              <a:prstGeom prst="rect">
                <a:avLst/>
              </a:prstGeom>
            </p:spPr>
          </p:pic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4B152B06-414C-D487-E03B-99064C16B66F}"/>
              </a:ext>
            </a:extLst>
          </p:cNvPr>
          <p:cNvGrpSpPr/>
          <p:nvPr/>
        </p:nvGrpSpPr>
        <p:grpSpPr>
          <a:xfrm>
            <a:off x="2488509" y="2654938"/>
            <a:ext cx="2322572" cy="3952655"/>
            <a:chOff x="2463763" y="2654938"/>
            <a:chExt cx="2322572" cy="39526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67EC69-FA80-95FA-7103-1BACC35835C9}"/>
                </a:ext>
              </a:extLst>
            </p:cNvPr>
            <p:cNvSpPr txBox="1"/>
            <p:nvPr/>
          </p:nvSpPr>
          <p:spPr>
            <a:xfrm>
              <a:off x="2463763" y="4860962"/>
              <a:ext cx="2322572" cy="1746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기록된 식단을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날짜별로 관리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날짜 별 다이어트 진행 상황 제공</a:t>
              </a:r>
              <a:endPara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72FEC12B-923B-E7DD-6A1B-B934B682B9F1}"/>
                </a:ext>
              </a:extLst>
            </p:cNvPr>
            <p:cNvGrpSpPr/>
            <p:nvPr/>
          </p:nvGrpSpPr>
          <p:grpSpPr>
            <a:xfrm>
              <a:off x="2635884" y="2654938"/>
              <a:ext cx="2058489" cy="2058489"/>
              <a:chOff x="2635884" y="2654938"/>
              <a:chExt cx="2058489" cy="2058489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F380A73E-DA30-4CE3-25FD-B304B5B67886}"/>
                  </a:ext>
                </a:extLst>
              </p:cNvPr>
              <p:cNvSpPr/>
              <p:nvPr/>
            </p:nvSpPr>
            <p:spPr>
              <a:xfrm>
                <a:off x="2635884" y="2654938"/>
                <a:ext cx="2058489" cy="2058489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7CDBE32E-4656-D79F-69AD-75DF94E99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1880" y="2709487"/>
                <a:ext cx="1946496" cy="1946496"/>
              </a:xfrm>
              <a:prstGeom prst="rect">
                <a:avLst/>
              </a:prstGeom>
            </p:spPr>
          </p:pic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6A0F9B1-A248-2A36-2EE7-3C3C5CC04A5B}"/>
              </a:ext>
            </a:extLst>
          </p:cNvPr>
          <p:cNvSpPr/>
          <p:nvPr/>
        </p:nvSpPr>
        <p:spPr>
          <a:xfrm>
            <a:off x="1154744" y="655757"/>
            <a:ext cx="1355223" cy="1355223"/>
          </a:xfrm>
          <a:prstGeom prst="roundRect">
            <a:avLst/>
          </a:prstGeom>
          <a:solidFill>
            <a:srgbClr val="7000D8"/>
          </a:solidFill>
          <a:ln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ko-KR" sz="8800" dirty="0">
                <a:latin typeface="Giveny Free" pitchFamily="2" charset="0"/>
                <a:ea typeface="Cafe24 ClassicType" panose="02000800000000000000" pitchFamily="2" charset="-127"/>
              </a:rPr>
              <a:t>C</a:t>
            </a:r>
            <a:endParaRPr lang="ko-KR" altLang="en-US" sz="8800" dirty="0">
              <a:latin typeface="Giveny Free" pitchFamily="2" charset="0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085D673-474D-1117-41A4-B162BE421B1F}"/>
              </a:ext>
            </a:extLst>
          </p:cNvPr>
          <p:cNvGrpSpPr/>
          <p:nvPr/>
        </p:nvGrpSpPr>
        <p:grpSpPr>
          <a:xfrm>
            <a:off x="599768" y="1107641"/>
            <a:ext cx="11002297" cy="1124281"/>
            <a:chOff x="599768" y="1107641"/>
            <a:chExt cx="11002297" cy="11242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66D6BF-AEB4-16AE-2E73-A778BA5534FD}"/>
                </a:ext>
              </a:extLst>
            </p:cNvPr>
            <p:cNvSpPr txBox="1"/>
            <p:nvPr/>
          </p:nvSpPr>
          <p:spPr>
            <a:xfrm>
              <a:off x="2509967" y="1107641"/>
              <a:ext cx="455273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i="1" dirty="0">
                  <a:solidFill>
                    <a:srgbClr val="460086"/>
                  </a:solidFill>
                  <a:latin typeface="Giveny Free" pitchFamily="2" charset="0"/>
                </a:rPr>
                <a:t>alendar</a:t>
              </a:r>
              <a:endParaRPr lang="en-US" altLang="ko-KR" sz="8800" i="1" dirty="0">
                <a:solidFill>
                  <a:srgbClr val="460086"/>
                </a:solidFill>
                <a:latin typeface="Giveny Free" pitchFamily="2" charset="0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23132FF-D29C-5482-C913-3479C341039D}"/>
                </a:ext>
              </a:extLst>
            </p:cNvPr>
            <p:cNvCxnSpPr>
              <a:cxnSpLocks/>
            </p:cNvCxnSpPr>
            <p:nvPr/>
          </p:nvCxnSpPr>
          <p:spPr>
            <a:xfrm>
              <a:off x="599768" y="2231922"/>
              <a:ext cx="11002297" cy="0"/>
            </a:xfrm>
            <a:prstGeom prst="line">
              <a:avLst/>
            </a:prstGeom>
            <a:ln w="317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49048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503149"/>
            <a:ext cx="517126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System Architecture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7" name="그림 6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E4446133-C2B6-C812-CDE6-5D18278DF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33" y="1669552"/>
            <a:ext cx="9752953" cy="44461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CC14673-2F8B-1F6E-0C61-A3A5CC9FE98E}"/>
              </a:ext>
            </a:extLst>
          </p:cNvPr>
          <p:cNvSpPr/>
          <p:nvPr/>
        </p:nvSpPr>
        <p:spPr>
          <a:xfrm>
            <a:off x="844739" y="1419767"/>
            <a:ext cx="10502521" cy="4935085"/>
          </a:xfrm>
          <a:prstGeom prst="roundRect">
            <a:avLst/>
          </a:prstGeom>
          <a:noFill/>
          <a:ln w="34925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ERD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구성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424960-0DD0-A7D3-54EE-BA1BED3AD740}"/>
              </a:ext>
            </a:extLst>
          </p:cNvPr>
          <p:cNvGrpSpPr/>
          <p:nvPr/>
        </p:nvGrpSpPr>
        <p:grpSpPr>
          <a:xfrm>
            <a:off x="2409799" y="1419767"/>
            <a:ext cx="5829300" cy="5157437"/>
            <a:chOff x="1574800" y="1419767"/>
            <a:chExt cx="5829300" cy="5157437"/>
          </a:xfrm>
        </p:grpSpPr>
        <p:pic>
          <p:nvPicPr>
            <p:cNvPr id="12" name="그림 11" descr="텍스트, 스크린샷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8E02CFD4-6A89-DD48-09EA-67D6D79DF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6034" y="1511462"/>
              <a:ext cx="4826461" cy="4954237"/>
            </a:xfrm>
            <a:prstGeom prst="rect">
              <a:avLst/>
            </a:prstGeom>
          </p:spPr>
        </p:pic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FDEF4C86-1510-00FB-644A-5094D32A08F7}"/>
                </a:ext>
              </a:extLst>
            </p:cNvPr>
            <p:cNvSpPr/>
            <p:nvPr/>
          </p:nvSpPr>
          <p:spPr>
            <a:xfrm>
              <a:off x="1574800" y="1419767"/>
              <a:ext cx="5829300" cy="5157437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E1F320C-078B-E9F0-32A1-1F2B70FD1BC0}"/>
              </a:ext>
            </a:extLst>
          </p:cNvPr>
          <p:cNvSpPr/>
          <p:nvPr/>
        </p:nvSpPr>
        <p:spPr>
          <a:xfrm>
            <a:off x="3963323" y="757614"/>
            <a:ext cx="2722251" cy="545635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어플리케이션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FFCB40-5F4C-BD0C-9FD0-32B2AE72B397}"/>
              </a:ext>
            </a:extLst>
          </p:cNvPr>
          <p:cNvGrpSpPr/>
          <p:nvPr/>
        </p:nvGrpSpPr>
        <p:grpSpPr>
          <a:xfrm>
            <a:off x="8830333" y="1943099"/>
            <a:ext cx="2295620" cy="3048001"/>
            <a:chOff x="8961497" y="1943099"/>
            <a:chExt cx="2295620" cy="3048001"/>
          </a:xfrm>
        </p:grpSpPr>
        <p:pic>
          <p:nvPicPr>
            <p:cNvPr id="10" name="그림 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7EE8BC5E-8FAF-7967-2610-4C98A9B53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577" y="3010615"/>
              <a:ext cx="1651459" cy="1687670"/>
            </a:xfrm>
            <a:prstGeom prst="rect">
              <a:avLst/>
            </a:prstGeom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6D380BB-0B3C-CE1B-5A3E-A57E419EDCC0}"/>
                </a:ext>
              </a:extLst>
            </p:cNvPr>
            <p:cNvSpPr/>
            <p:nvPr/>
          </p:nvSpPr>
          <p:spPr>
            <a:xfrm>
              <a:off x="8961497" y="2717800"/>
              <a:ext cx="2295620" cy="2273300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5C2992F-2CA1-8714-FA0A-8EA5EAB4F421}"/>
                </a:ext>
              </a:extLst>
            </p:cNvPr>
            <p:cNvSpPr/>
            <p:nvPr/>
          </p:nvSpPr>
          <p:spPr>
            <a:xfrm>
              <a:off x="9193436" y="1943099"/>
              <a:ext cx="1831743" cy="646987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모델관련 </a:t>
              </a:r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218698-28C4-3B7A-CBC6-DB96FE17B8E4}"/>
              </a:ext>
            </a:extLst>
          </p:cNvPr>
          <p:cNvSpPr/>
          <p:nvPr/>
        </p:nvSpPr>
        <p:spPr>
          <a:xfrm>
            <a:off x="9216428" y="4680368"/>
            <a:ext cx="2418697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보안을 위한 패스워드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Hashing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289E338-0E68-B95C-3718-CF70F1D8F4AF}"/>
              </a:ext>
            </a:extLst>
          </p:cNvPr>
          <p:cNvSpPr/>
          <p:nvPr/>
        </p:nvSpPr>
        <p:spPr>
          <a:xfrm>
            <a:off x="9641143" y="654119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(RDS)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048057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Backend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DED3826-5630-BE40-9A74-8E4CB5B4E525}"/>
              </a:ext>
            </a:extLst>
          </p:cNvPr>
          <p:cNvGrpSpPr/>
          <p:nvPr/>
        </p:nvGrpSpPr>
        <p:grpSpPr>
          <a:xfrm>
            <a:off x="555171" y="1292770"/>
            <a:ext cx="4466100" cy="5069687"/>
            <a:chOff x="731331" y="1292770"/>
            <a:chExt cx="4466100" cy="50696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ACD6A21-2ACF-5401-144F-6FA60BC1577A}"/>
                </a:ext>
              </a:extLst>
            </p:cNvPr>
            <p:cNvSpPr/>
            <p:nvPr/>
          </p:nvSpPr>
          <p:spPr>
            <a:xfrm>
              <a:off x="3206490" y="1292770"/>
              <a:ext cx="1990940" cy="29868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Back </a:t>
              </a:r>
              <a:r>
                <a:rPr lang="ko-KR" altLang="en-US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2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(puTTy)</a:t>
              </a:r>
              <a:endPara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A8D7D2-3761-F78A-3396-39FB8CFC8D80}"/>
                </a:ext>
              </a:extLst>
            </p:cNvPr>
            <p:cNvGrpSpPr/>
            <p:nvPr/>
          </p:nvGrpSpPr>
          <p:grpSpPr>
            <a:xfrm>
              <a:off x="731331" y="1536316"/>
              <a:ext cx="4466100" cy="4826141"/>
              <a:chOff x="556873" y="1236664"/>
              <a:chExt cx="4736360" cy="5118187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A67CD488-C7B8-E0D7-6DD5-9D91B34EA5A3}"/>
                  </a:ext>
                </a:extLst>
              </p:cNvPr>
              <p:cNvGrpSpPr/>
              <p:nvPr/>
            </p:nvGrpSpPr>
            <p:grpSpPr>
              <a:xfrm>
                <a:off x="556873" y="1236664"/>
                <a:ext cx="4736360" cy="5118187"/>
                <a:chOff x="1231649" y="1584356"/>
                <a:chExt cx="9061765" cy="5118298"/>
              </a:xfrm>
              <a:noFill/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A2C30D3-4081-DD62-C187-E847FB71A45D}"/>
                    </a:ext>
                  </a:extLst>
                </p:cNvPr>
                <p:cNvSpPr/>
                <p:nvPr/>
              </p:nvSpPr>
              <p:spPr>
                <a:xfrm>
                  <a:off x="1358020" y="1584356"/>
                  <a:ext cx="8809022" cy="468969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5C4C2FE-3BD8-6194-3390-72B766952691}"/>
                    </a:ext>
                  </a:extLst>
                </p:cNvPr>
                <p:cNvSpPr/>
                <p:nvPr/>
              </p:nvSpPr>
              <p:spPr>
                <a:xfrm>
                  <a:off x="1231649" y="1612198"/>
                  <a:ext cx="9061765" cy="509045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7000D8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pic>
            <p:nvPicPr>
              <p:cNvPr id="3" name="그림 2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5F30DF6C-4A4E-49CA-F412-193274324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148" y="1301847"/>
                <a:ext cx="4687807" cy="5015662"/>
              </a:xfrm>
              <a:prstGeom prst="rect">
                <a:avLst/>
              </a:prstGeom>
            </p:spPr>
          </p:pic>
        </p:grp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A9B7B55-B57C-DCAE-C2AA-0CCE53D9308C}"/>
              </a:ext>
            </a:extLst>
          </p:cNvPr>
          <p:cNvSpPr/>
          <p:nvPr/>
        </p:nvSpPr>
        <p:spPr>
          <a:xfrm>
            <a:off x="9641144" y="2836724"/>
            <a:ext cx="1990940" cy="298689"/>
          </a:xfrm>
          <a:prstGeom prst="round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Back </a:t>
            </a:r>
            <a:r>
              <a:rPr lang="ko-KR" altLang="en-US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개발환경 </a:t>
            </a:r>
            <a:r>
              <a:rPr lang="en-US" altLang="ko-KR" sz="12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(EC2)</a:t>
            </a:r>
            <a:endParaRPr lang="ko-KR" altLang="en-US" sz="12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D3C06A2-5F87-03F3-3C5C-8D47D638A347}"/>
              </a:ext>
            </a:extLst>
          </p:cNvPr>
          <p:cNvGrpSpPr/>
          <p:nvPr/>
        </p:nvGrpSpPr>
        <p:grpSpPr>
          <a:xfrm>
            <a:off x="5241872" y="3113021"/>
            <a:ext cx="6393253" cy="1268591"/>
            <a:chOff x="6307290" y="2789465"/>
            <a:chExt cx="4683618" cy="863176"/>
          </a:xfrm>
        </p:grpSpPr>
        <p:pic>
          <p:nvPicPr>
            <p:cNvPr id="4" name="그림 3" descr="텍스트, 폰트, 스크린샷, 번호이(가) 표시된 사진&#10;&#10;자동 생성된 설명">
              <a:extLst>
                <a:ext uri="{FF2B5EF4-FFF2-40B4-BE49-F238E27FC236}">
                  <a16:creationId xmlns:a16="http://schemas.microsoft.com/office/drawing/2014/main" id="{516EA9D3-F0E1-FA25-97BF-C09F8F71E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7290" y="2806052"/>
              <a:ext cx="4681390" cy="84658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1976C71-3408-AFF1-FC58-606095AE9BA5}"/>
                </a:ext>
              </a:extLst>
            </p:cNvPr>
            <p:cNvGrpSpPr/>
            <p:nvPr/>
          </p:nvGrpSpPr>
          <p:grpSpPr>
            <a:xfrm>
              <a:off x="6309518" y="2789465"/>
              <a:ext cx="4681390" cy="863176"/>
              <a:chOff x="1231649" y="1584356"/>
              <a:chExt cx="9061765" cy="5118298"/>
            </a:xfrm>
            <a:noFill/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445A51CA-772E-40D1-4369-F3A2BCD286F3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AE5155C7-1932-D4AC-22F8-4EE54B4B7C63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pic>
        <p:nvPicPr>
          <p:cNvPr id="23" name="그림 22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B04A9E71-06F5-6D05-DDE0-829FE946B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4957332"/>
            <a:ext cx="6406906" cy="1405125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B2715876-2C1A-E659-F4BD-C35C18D33786}"/>
              </a:ext>
            </a:extLst>
          </p:cNvPr>
          <p:cNvGrpSpPr/>
          <p:nvPr/>
        </p:nvGrpSpPr>
        <p:grpSpPr>
          <a:xfrm>
            <a:off x="5241872" y="4957331"/>
            <a:ext cx="6393254" cy="1405125"/>
            <a:chOff x="1231649" y="1584356"/>
            <a:chExt cx="9061765" cy="5118298"/>
          </a:xfrm>
          <a:noFill/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AFBA4C-4412-127F-BBC9-8F4D79C6ECB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705E0CB-0B31-C2FD-339A-BD324B28F35E}"/>
                </a:ext>
              </a:extLst>
            </p:cNvPr>
            <p:cNvSpPr/>
            <p:nvPr/>
          </p:nvSpPr>
          <p:spPr>
            <a:xfrm>
              <a:off x="1231649" y="1612198"/>
              <a:ext cx="9061765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F115347-35F9-346D-76E0-F0B137112E9C}"/>
              </a:ext>
            </a:extLst>
          </p:cNvPr>
          <p:cNvGrpSpPr/>
          <p:nvPr/>
        </p:nvGrpSpPr>
        <p:grpSpPr>
          <a:xfrm>
            <a:off x="6391747" y="911897"/>
            <a:ext cx="5240337" cy="1697047"/>
            <a:chOff x="6950693" y="911897"/>
            <a:chExt cx="4681391" cy="1516036"/>
          </a:xfrm>
        </p:grpSpPr>
        <p:pic>
          <p:nvPicPr>
            <p:cNvPr id="6" name="그림 5" descr="텍스트, 폰트, 번호, 소프트웨어이(가) 표시된 사진&#10;&#10;자동 생성된 설명">
              <a:extLst>
                <a:ext uri="{FF2B5EF4-FFF2-40B4-BE49-F238E27FC236}">
                  <a16:creationId xmlns:a16="http://schemas.microsoft.com/office/drawing/2014/main" id="{E7D36C19-6D14-9DE9-2447-73831270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693" y="911897"/>
              <a:ext cx="4681390" cy="1516036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505205D-7FF9-494E-0041-CD1C1D133308}"/>
                </a:ext>
              </a:extLst>
            </p:cNvPr>
            <p:cNvGrpSpPr/>
            <p:nvPr/>
          </p:nvGrpSpPr>
          <p:grpSpPr>
            <a:xfrm>
              <a:off x="6950694" y="911897"/>
              <a:ext cx="4681390" cy="1516036"/>
              <a:chOff x="1231649" y="1584356"/>
              <a:chExt cx="9061765" cy="5118298"/>
            </a:xfrm>
            <a:noFill/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9258F620-5F42-34F7-C867-728F4CC45539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1A4CA7A8-F658-924C-6599-79BB129F1D90}"/>
                  </a:ext>
                </a:extLst>
              </p:cNvPr>
              <p:cNvSpPr/>
              <p:nvPr/>
            </p:nvSpPr>
            <p:spPr>
              <a:xfrm>
                <a:off x="1231649" y="1612198"/>
                <a:ext cx="9061765" cy="5090456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52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7C15A5-7474-9CDB-1BB1-DC2D5D841A4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6161BEC-B0B2-FF88-5A81-026A36966456}"/>
              </a:ext>
            </a:extLst>
          </p:cNvPr>
          <p:cNvGrpSpPr/>
          <p:nvPr/>
        </p:nvGrpSpPr>
        <p:grpSpPr>
          <a:xfrm>
            <a:off x="1040549" y="1415332"/>
            <a:ext cx="10110902" cy="4612732"/>
            <a:chOff x="1139256" y="1542330"/>
            <a:chExt cx="10110902" cy="461273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5F181C5-560B-62DC-E797-7C4ED9619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9256" y="1542330"/>
              <a:ext cx="3683924" cy="461273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1472298-A03E-FF91-2FA4-B42F0FBE8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3180" y="1545958"/>
              <a:ext cx="6426978" cy="460910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B8B585-23E2-4254-2B14-D8C14F8D62B4}"/>
              </a:ext>
            </a:extLst>
          </p:cNvPr>
          <p:cNvSpPr/>
          <p:nvPr/>
        </p:nvSpPr>
        <p:spPr>
          <a:xfrm>
            <a:off x="8292630" y="1109712"/>
            <a:ext cx="2858821" cy="303806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wireframe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ECE65E-4EF3-04BB-48F5-0853E8F0E11C}"/>
              </a:ext>
            </a:extLst>
          </p:cNvPr>
          <p:cNvSpPr/>
          <p:nvPr/>
        </p:nvSpPr>
        <p:spPr>
          <a:xfrm>
            <a:off x="1040549" y="1415332"/>
            <a:ext cx="10110902" cy="4823205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7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8D83C10-511B-F55B-008D-9BDBE377546B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메인 홈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3CB92-AD20-E01D-9623-B7F3D6A097F8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D35F4-B5DD-D664-8A5D-5C9DD67F8694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87E62-B5D6-5DCB-58CE-070D23DEB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08" y="1368647"/>
            <a:ext cx="8582383" cy="46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698E0063-7308-0593-112C-FF841E125223}"/>
              </a:ext>
            </a:extLst>
          </p:cNvPr>
          <p:cNvSpPr/>
          <p:nvPr/>
        </p:nvSpPr>
        <p:spPr>
          <a:xfrm>
            <a:off x="3839128" y="3144600"/>
            <a:ext cx="4820534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9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91F321-1A54-5F73-5B81-379D8C9E413F}"/>
              </a:ext>
            </a:extLst>
          </p:cNvPr>
          <p:cNvSpPr/>
          <p:nvPr/>
        </p:nvSpPr>
        <p:spPr>
          <a:xfrm>
            <a:off x="7969837" y="1002972"/>
            <a:ext cx="2503188" cy="338667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화면설계서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 목록 화면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916298-9DB3-2B39-4FA7-76C5E40F7828}"/>
              </a:ext>
            </a:extLst>
          </p:cNvPr>
          <p:cNvSpPr/>
          <p:nvPr/>
        </p:nvSpPr>
        <p:spPr>
          <a:xfrm>
            <a:off x="1707705" y="1331673"/>
            <a:ext cx="8765319" cy="482320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138055A-D43B-9605-EF45-A3C6DE07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174" y="1427614"/>
            <a:ext cx="8547652" cy="46412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BC5805-4AF2-56D8-9ED4-6B8474158747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화면 설계</a:t>
            </a:r>
          </a:p>
        </p:txBody>
      </p:sp>
    </p:spTree>
    <p:extLst>
      <p:ext uri="{BB962C8B-B14F-4D97-AF65-F5344CB8AC3E}">
        <p14:creationId xmlns:p14="http://schemas.microsoft.com/office/powerpoint/2010/main" val="337578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348194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APP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환경</a:t>
            </a:r>
          </a:p>
        </p:txBody>
      </p:sp>
      <p:pic>
        <p:nvPicPr>
          <p:cNvPr id="4" name="그림 3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1313CCC2-83C5-51A9-8801-7A120FA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18" y="1274958"/>
            <a:ext cx="9061764" cy="509045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565118" y="949031"/>
            <a:ext cx="9061764" cy="5416382"/>
            <a:chOff x="1231649" y="1286272"/>
            <a:chExt cx="9061764" cy="5416382"/>
          </a:xfrm>
          <a:noFill/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2C30D3-4081-DD62-C187-E847FB71A45D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669417" y="1286272"/>
              <a:ext cx="2623996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APP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개발환경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231649" y="1612198"/>
              <a:ext cx="9061764" cy="5090456"/>
            </a:xfrm>
            <a:prstGeom prst="rect">
              <a:avLst/>
            </a:prstGeom>
            <a:grp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3023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2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pic>
        <p:nvPicPr>
          <p:cNvPr id="3" name="그림 2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A368FE01-9994-91BA-46D7-B9F95A0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05" y="1256147"/>
            <a:ext cx="8473590" cy="52109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27F4FC0-ECAD-9E15-BD87-05DE6DA3309E}"/>
              </a:ext>
            </a:extLst>
          </p:cNvPr>
          <p:cNvSpPr/>
          <p:nvPr/>
        </p:nvSpPr>
        <p:spPr>
          <a:xfrm>
            <a:off x="7936918" y="966845"/>
            <a:ext cx="2395877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(Notion)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43D26F-EB41-6D52-0E49-7C60173A5906}"/>
              </a:ext>
            </a:extLst>
          </p:cNvPr>
          <p:cNvSpPr/>
          <p:nvPr/>
        </p:nvSpPr>
        <p:spPr>
          <a:xfrm>
            <a:off x="1859205" y="1292769"/>
            <a:ext cx="8473590" cy="5174367"/>
          </a:xfrm>
          <a:prstGeom prst="rect">
            <a:avLst/>
          </a:prstGeom>
          <a:noFill/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08673-081F-BDB5-2A4A-BBEEE01E6A64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noFill/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3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7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CA8B48-5434-F488-0B54-404C1BB12271}"/>
              </a:ext>
            </a:extLst>
          </p:cNvPr>
          <p:cNvGrpSpPr/>
          <p:nvPr/>
        </p:nvGrpSpPr>
        <p:grpSpPr>
          <a:xfrm>
            <a:off x="1859205" y="966845"/>
            <a:ext cx="8473590" cy="5500292"/>
            <a:chOff x="1859205" y="966845"/>
            <a:chExt cx="8473590" cy="550029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0768D05-A9F5-0AB3-12AB-F6395ED89D51}"/>
                </a:ext>
              </a:extLst>
            </p:cNvPr>
            <p:cNvGrpSpPr/>
            <p:nvPr/>
          </p:nvGrpSpPr>
          <p:grpSpPr>
            <a:xfrm>
              <a:off x="1859205" y="966845"/>
              <a:ext cx="8473590" cy="5500292"/>
              <a:chOff x="1859205" y="966845"/>
              <a:chExt cx="8473590" cy="5500292"/>
            </a:xfrm>
          </p:grpSpPr>
          <p:pic>
            <p:nvPicPr>
              <p:cNvPr id="3" name="그림 2" descr="텍스트, 스크린샷, 번호이(가) 표시된 사진&#10;&#10;자동 생성된 설명">
                <a:extLst>
                  <a:ext uri="{FF2B5EF4-FFF2-40B4-BE49-F238E27FC236}">
                    <a16:creationId xmlns:a16="http://schemas.microsoft.com/office/drawing/2014/main" id="{A368FE01-9994-91BA-46D7-B9F95A00A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59205" y="1256147"/>
                <a:ext cx="8473590" cy="521099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127F4FC0-ECAD-9E15-BD87-05DE6DA3309E}"/>
                  </a:ext>
                </a:extLst>
              </p:cNvPr>
              <p:cNvSpPr/>
              <p:nvPr/>
            </p:nvSpPr>
            <p:spPr>
              <a:xfrm>
                <a:off x="7936918" y="966845"/>
                <a:ext cx="2395877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명세서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(Notion)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B43D26F-EB41-6D52-0E49-7C60173A5906}"/>
                </a:ext>
              </a:extLst>
            </p:cNvPr>
            <p:cNvSpPr/>
            <p:nvPr/>
          </p:nvSpPr>
          <p:spPr>
            <a:xfrm>
              <a:off x="1859205" y="1292769"/>
              <a:ext cx="8473590" cy="5174367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1D814D-D9F0-D178-9978-91B1FFBD3435}"/>
              </a:ext>
            </a:extLst>
          </p:cNvPr>
          <p:cNvSpPr/>
          <p:nvPr/>
        </p:nvSpPr>
        <p:spPr>
          <a:xfrm>
            <a:off x="7119620" y="1604214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442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0125 0.2490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7A623A-51B1-085E-978F-7D75F3148461}"/>
              </a:ext>
            </a:extLst>
          </p:cNvPr>
          <p:cNvSpPr/>
          <p:nvPr/>
        </p:nvSpPr>
        <p:spPr>
          <a:xfrm>
            <a:off x="4702060" y="3313422"/>
            <a:ext cx="5952169" cy="252000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46008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5C9F4-07FF-2761-4750-94DC73A8A2E3}"/>
              </a:ext>
            </a:extLst>
          </p:cNvPr>
          <p:cNvSpPr/>
          <p:nvPr/>
        </p:nvSpPr>
        <p:spPr>
          <a:xfrm>
            <a:off x="6963630" y="3322729"/>
            <a:ext cx="1450339" cy="232205"/>
          </a:xfrm>
          <a:prstGeom prst="rect">
            <a:avLst/>
          </a:prstGeom>
          <a:solidFill>
            <a:srgbClr val="7000D8"/>
          </a:solidFill>
          <a:ln w="508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875195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정의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FD0967C-EF37-EBB2-55DF-CB2A97B059DB}"/>
              </a:ext>
            </a:extLst>
          </p:cNvPr>
          <p:cNvSpPr/>
          <p:nvPr/>
        </p:nvSpPr>
        <p:spPr>
          <a:xfrm>
            <a:off x="8088918" y="441663"/>
            <a:ext cx="2565311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API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명세서 상세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회원가입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FE507-54FD-D0B4-92F7-B649D0C4F616}"/>
              </a:ext>
            </a:extLst>
          </p:cNvPr>
          <p:cNvSpPr/>
          <p:nvPr/>
        </p:nvSpPr>
        <p:spPr>
          <a:xfrm>
            <a:off x="4701767" y="757287"/>
            <a:ext cx="5954400" cy="5565229"/>
          </a:xfrm>
          <a:prstGeom prst="rect">
            <a:avLst/>
          </a:prstGeom>
          <a:solidFill>
            <a:srgbClr val="7000D8"/>
          </a:solidFill>
          <a:ln w="381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C2B72A7-6608-4016-7211-566923A4883B}"/>
              </a:ext>
            </a:extLst>
          </p:cNvPr>
          <p:cNvGrpSpPr/>
          <p:nvPr/>
        </p:nvGrpSpPr>
        <p:grpSpPr>
          <a:xfrm>
            <a:off x="4699829" y="757287"/>
            <a:ext cx="5961355" cy="5565230"/>
            <a:chOff x="4703243" y="762486"/>
            <a:chExt cx="5961355" cy="5565230"/>
          </a:xfrm>
        </p:grpSpPr>
        <p:pic>
          <p:nvPicPr>
            <p:cNvPr id="6" name="그림 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72420811-75FF-9FF9-4334-ACEDC1AF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3243" y="762486"/>
              <a:ext cx="5961355" cy="556523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D48C4F4-F6C1-4524-992D-9055A19A42D3}"/>
                </a:ext>
              </a:extLst>
            </p:cNvPr>
            <p:cNvSpPr/>
            <p:nvPr/>
          </p:nvSpPr>
          <p:spPr>
            <a:xfrm>
              <a:off x="4707837" y="762487"/>
              <a:ext cx="5946392" cy="556522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62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API 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동작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812881-BE8E-EE8A-523F-3D41F3BC845D}"/>
              </a:ext>
            </a:extLst>
          </p:cNvPr>
          <p:cNvGrpSpPr/>
          <p:nvPr/>
        </p:nvGrpSpPr>
        <p:grpSpPr>
          <a:xfrm>
            <a:off x="6652436" y="637318"/>
            <a:ext cx="4934139" cy="5583365"/>
            <a:chOff x="1469603" y="883770"/>
            <a:chExt cx="4934139" cy="558336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469603" y="883770"/>
              <a:ext cx="4934139" cy="5583365"/>
              <a:chOff x="1136134" y="1224591"/>
              <a:chExt cx="4934139" cy="504946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3416449" y="1224591"/>
                <a:ext cx="2653824" cy="299474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APP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의 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API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코드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메인 페이지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136134" y="1494938"/>
                <a:ext cx="4934139" cy="4779113"/>
              </a:xfrm>
              <a:prstGeom prst="rect">
                <a:avLst/>
              </a:prstGeom>
              <a:solidFill>
                <a:srgbClr val="2728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4" name="그림 3" descr="텍스트, 전자제품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F9C3A373-5D45-CDD9-A7A1-6FE6DDA9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1869" y="1274104"/>
              <a:ext cx="4749605" cy="510162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83B533-4A8C-962B-7FDF-C1A8A39D1A36}"/>
              </a:ext>
            </a:extLst>
          </p:cNvPr>
          <p:cNvGrpSpPr/>
          <p:nvPr/>
        </p:nvGrpSpPr>
        <p:grpSpPr>
          <a:xfrm>
            <a:off x="515926" y="1704887"/>
            <a:ext cx="5897194" cy="3448225"/>
            <a:chOff x="515926" y="1558342"/>
            <a:chExt cx="5897194" cy="344822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E96EEFF-C1B8-C6C5-B052-F0F315ABBCF0}"/>
                </a:ext>
              </a:extLst>
            </p:cNvPr>
            <p:cNvSpPr/>
            <p:nvPr/>
          </p:nvSpPr>
          <p:spPr>
            <a:xfrm>
              <a:off x="3521798" y="1558342"/>
              <a:ext cx="2891322" cy="331139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server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API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코드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메인 페이지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486801D3-92FC-7C45-C128-837E0FE857CB}"/>
                </a:ext>
              </a:extLst>
            </p:cNvPr>
            <p:cNvGrpSpPr/>
            <p:nvPr/>
          </p:nvGrpSpPr>
          <p:grpSpPr>
            <a:xfrm>
              <a:off x="515926" y="1865015"/>
              <a:ext cx="5897194" cy="3141552"/>
              <a:chOff x="515926" y="1865015"/>
              <a:chExt cx="5897194" cy="314155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AB5B012D-7F8E-6A08-0FC7-CF20D80F9419}"/>
                  </a:ext>
                </a:extLst>
              </p:cNvPr>
              <p:cNvSpPr/>
              <p:nvPr/>
            </p:nvSpPr>
            <p:spPr>
              <a:xfrm>
                <a:off x="515926" y="1865015"/>
                <a:ext cx="5897194" cy="3141552"/>
              </a:xfrm>
              <a:prstGeom prst="rect">
                <a:avLst/>
              </a:prstGeom>
              <a:solidFill>
                <a:srgbClr val="1E1F22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5" name="그림 14" descr="텍스트, 스크린샷, 소프트웨어이(가) 표시된 사진&#10;&#10;자동 생성된 설명">
                <a:extLst>
                  <a:ext uri="{FF2B5EF4-FFF2-40B4-BE49-F238E27FC236}">
                    <a16:creationId xmlns:a16="http://schemas.microsoft.com/office/drawing/2014/main" id="{1F6FE0C9-1438-C29E-9372-489ABFAFC9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028" y="1998984"/>
                <a:ext cx="5702990" cy="28600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9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74437E-C437-F497-ACF0-8BBB8F4D06E7}"/>
              </a:ext>
            </a:extLst>
          </p:cNvPr>
          <p:cNvGrpSpPr/>
          <p:nvPr/>
        </p:nvGrpSpPr>
        <p:grpSpPr>
          <a:xfrm>
            <a:off x="1358020" y="907347"/>
            <a:ext cx="9285836" cy="5043305"/>
            <a:chOff x="1358020" y="814287"/>
            <a:chExt cx="9285836" cy="5043305"/>
          </a:xfrm>
          <a:solidFill>
            <a:schemeClr val="bg1"/>
          </a:solidFill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67CD488-C7B8-E0D7-6DD5-9D91B34EA5A3}"/>
                </a:ext>
              </a:extLst>
            </p:cNvPr>
            <p:cNvGrpSpPr/>
            <p:nvPr/>
          </p:nvGrpSpPr>
          <p:grpSpPr>
            <a:xfrm>
              <a:off x="1358020" y="814287"/>
              <a:ext cx="9285836" cy="5043305"/>
              <a:chOff x="1358020" y="1175793"/>
              <a:chExt cx="8809022" cy="5190486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D94BFD37-E5DD-105B-EC7C-347735D4F6F0}"/>
                  </a:ext>
                </a:extLst>
              </p:cNvPr>
              <p:cNvSpPr/>
              <p:nvPr/>
            </p:nvSpPr>
            <p:spPr>
              <a:xfrm>
                <a:off x="7771165" y="1175793"/>
                <a:ext cx="2395877" cy="325925"/>
              </a:xfrm>
              <a:prstGeom prst="roundRect">
                <a:avLst/>
              </a:prstGeom>
              <a:solidFill>
                <a:srgbClr val="7000D8"/>
              </a:solidFill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Django (Server)</a:t>
                </a:r>
                <a:endPara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5C4C2FE-3BD8-6194-3390-72B766952691}"/>
                  </a:ext>
                </a:extLst>
              </p:cNvPr>
              <p:cNvSpPr/>
              <p:nvPr/>
            </p:nvSpPr>
            <p:spPr>
              <a:xfrm>
                <a:off x="1358020" y="1501718"/>
                <a:ext cx="8809022" cy="4864561"/>
              </a:xfrm>
              <a:prstGeom prst="rect">
                <a:avLst/>
              </a:prstGeom>
              <a:grpFill/>
              <a:ln w="38100">
                <a:solidFill>
                  <a:srgbClr val="7000D8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6B3A95-CC4D-D555-8FB3-CD5FCCC1E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8144" y="1330376"/>
              <a:ext cx="8534400" cy="441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42209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4609372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Directory</a:t>
            </a:r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Structure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CD488-C7B8-E0D7-6DD5-9D91B34EA5A3}"/>
              </a:ext>
            </a:extLst>
          </p:cNvPr>
          <p:cNvGrpSpPr/>
          <p:nvPr/>
        </p:nvGrpSpPr>
        <p:grpSpPr>
          <a:xfrm>
            <a:off x="1691489" y="921190"/>
            <a:ext cx="8809022" cy="5015620"/>
            <a:chOff x="1358020" y="1258431"/>
            <a:chExt cx="8809022" cy="501562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B92F4F0-2355-8369-D527-1892C1869EEF}"/>
                </a:ext>
              </a:extLst>
            </p:cNvPr>
            <p:cNvGrpSpPr/>
            <p:nvPr/>
          </p:nvGrpSpPr>
          <p:grpSpPr>
            <a:xfrm>
              <a:off x="1358020" y="1584356"/>
              <a:ext cx="8809022" cy="4689695"/>
              <a:chOff x="1358020" y="1584356"/>
              <a:chExt cx="8809022" cy="4689695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A2C30D3-4081-DD62-C187-E847FB71A45D}"/>
                  </a:ext>
                </a:extLst>
              </p:cNvPr>
              <p:cNvSpPr/>
              <p:nvPr/>
            </p:nvSpPr>
            <p:spPr>
              <a:xfrm>
                <a:off x="1358020" y="1584356"/>
                <a:ext cx="8809022" cy="4689695"/>
              </a:xfrm>
              <a:prstGeom prst="rect">
                <a:avLst/>
              </a:prstGeom>
              <a:solidFill>
                <a:srgbClr val="27282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" name="그림 4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16CF63E1-A812-6B9A-F071-EB3BAB6523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5919" y="1697471"/>
                <a:ext cx="3133725" cy="4019550"/>
              </a:xfrm>
              <a:prstGeom prst="rect">
                <a:avLst/>
              </a:prstGeom>
            </p:spPr>
          </p:pic>
          <p:pic>
            <p:nvPicPr>
              <p:cNvPr id="3" name="그림 2" descr="텍스트, 스크린샷, 폰트, 메뉴이(가) 표시된 사진&#10;&#10;자동 생성된 설명">
                <a:extLst>
                  <a:ext uri="{FF2B5EF4-FFF2-40B4-BE49-F238E27FC236}">
                    <a16:creationId xmlns:a16="http://schemas.microsoft.com/office/drawing/2014/main" id="{45F7CE74-7BE8-889D-5AF2-3D767C541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9644" y="1658427"/>
                <a:ext cx="2724150" cy="4133850"/>
              </a:xfrm>
              <a:prstGeom prst="rect">
                <a:avLst/>
              </a:prstGeom>
            </p:spPr>
          </p:pic>
          <p:pic>
            <p:nvPicPr>
              <p:cNvPr id="9" name="그림 8" descr="텍스트, 스크린샷, 메뉴, 폰트이(가) 표시된 사진&#10;&#10;자동 생성된 설명">
                <a:extLst>
                  <a:ext uri="{FF2B5EF4-FFF2-40B4-BE49-F238E27FC236}">
                    <a16:creationId xmlns:a16="http://schemas.microsoft.com/office/drawing/2014/main" id="{CF4AF4A7-B1AA-4F86-FF83-E4932C85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594" y="1685586"/>
                <a:ext cx="2600325" cy="4514850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94BFD37-E5DD-105B-EC7C-347735D4F6F0}"/>
                </a:ext>
              </a:extLst>
            </p:cNvPr>
            <p:cNvSpPr/>
            <p:nvPr/>
          </p:nvSpPr>
          <p:spPr>
            <a:xfrm>
              <a:off x="7771165" y="1258431"/>
              <a:ext cx="2395877" cy="325925"/>
            </a:xfrm>
            <a:prstGeom prst="roundRect">
              <a:avLst/>
            </a:prstGeom>
            <a:solidFill>
              <a:srgbClr val="7000D8"/>
            </a:solidFill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React Native (APP)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5C4C2FE-3BD8-6194-3390-72B766952691}"/>
                </a:ext>
              </a:extLst>
            </p:cNvPr>
            <p:cNvSpPr/>
            <p:nvPr/>
          </p:nvSpPr>
          <p:spPr>
            <a:xfrm>
              <a:off x="1358020" y="1584356"/>
              <a:ext cx="8809022" cy="4689695"/>
            </a:xfrm>
            <a:prstGeom prst="rect">
              <a:avLst/>
            </a:prstGeom>
            <a:noFill/>
            <a:ln w="381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6861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7674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F4BBF-F7D5-EE63-A373-34DA04148A2B}"/>
              </a:ext>
            </a:extLst>
          </p:cNvPr>
          <p:cNvSpPr/>
          <p:nvPr/>
        </p:nvSpPr>
        <p:spPr>
          <a:xfrm>
            <a:off x="4855633" y="3144600"/>
            <a:ext cx="2480733" cy="568800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54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87 -0.3685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35" y="-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61328"/>
      </p:ext>
    </p:extLst>
  </p:cSld>
  <p:clrMapOvr>
    <a:masterClrMapping/>
  </p:clrMapOvr>
  <p:transition advTm="0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보라색, 큐브, 디자인이(가) 표시된 사진&#10;&#10;자동 생성된 설명">
            <a:extLst>
              <a:ext uri="{FF2B5EF4-FFF2-40B4-BE49-F238E27FC236}">
                <a16:creationId xmlns:a16="http://schemas.microsoft.com/office/drawing/2014/main" id="{691AAEEF-B13E-9171-5DEB-F8700C897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5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결과물 소개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04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856903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215550"/>
      </p:ext>
    </p:extLst>
  </p:cSld>
  <p:clrMapOvr>
    <a:masterClrMapping/>
  </p:clrMapOvr>
  <p:transition advClick="0" advTm="0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92929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447388"/>
            <a:chOff x="3582955" y="848064"/>
            <a:chExt cx="5026090" cy="4447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015921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EBCF078-2BC4-66C8-C73C-D034E2C0BEE2}"/>
              </a:ext>
            </a:extLst>
          </p:cNvPr>
          <p:cNvSpPr/>
          <p:nvPr/>
        </p:nvSpPr>
        <p:spPr>
          <a:xfrm>
            <a:off x="4855632" y="848064"/>
            <a:ext cx="2480733" cy="2480733"/>
          </a:xfrm>
          <a:prstGeom prst="roundRect">
            <a:avLst/>
          </a:prstGeom>
          <a:noFill/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3603748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FFFB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veny Free" pitchFamily="2" charset="0"/>
              </a:rPr>
              <a:t> for you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07031E-EBA5-2B0D-E3B4-D64D85C96B8A}"/>
              </a:ext>
            </a:extLst>
          </p:cNvPr>
          <p:cNvGrpSpPr/>
          <p:nvPr/>
        </p:nvGrpSpPr>
        <p:grpSpPr>
          <a:xfrm>
            <a:off x="3582955" y="848064"/>
            <a:ext cx="5026090" cy="4385833"/>
            <a:chOff x="3582955" y="848064"/>
            <a:chExt cx="5026090" cy="43858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645257-717A-5137-B65A-A17AB20145F0}"/>
                </a:ext>
              </a:extLst>
            </p:cNvPr>
            <p:cNvGrpSpPr/>
            <p:nvPr/>
          </p:nvGrpSpPr>
          <p:grpSpPr>
            <a:xfrm>
              <a:off x="4855632" y="848064"/>
              <a:ext cx="2480733" cy="2480733"/>
              <a:chOff x="4855633" y="1790080"/>
              <a:chExt cx="2480733" cy="2480733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4855633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 w="317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dirty="0"/>
              </a:p>
            </p:txBody>
          </p:sp>
          <p:pic>
            <p:nvPicPr>
              <p:cNvPr id="4" name="그림 3" descr="폰트, 친필, 블랙, 서예이(가) 표시된 사진&#10;&#10;자동 생성된 설명">
                <a:extLst>
                  <a:ext uri="{FF2B5EF4-FFF2-40B4-BE49-F238E27FC236}">
                    <a16:creationId xmlns:a16="http://schemas.microsoft.com/office/drawing/2014/main" id="{19CDB062-4308-669A-86DE-8C0251919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5633" y="2414665"/>
                <a:ext cx="2480733" cy="135532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0AB42E-9B0C-479F-052B-97A106017F71}"/>
                </a:ext>
              </a:extLst>
            </p:cNvPr>
            <p:cNvSpPr txBox="1"/>
            <p:nvPr/>
          </p:nvSpPr>
          <p:spPr>
            <a:xfrm>
              <a:off x="3582955" y="3602681"/>
              <a:ext cx="50260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i="1" dirty="0">
                  <a:solidFill>
                    <a:srgbClr val="7000D8"/>
                  </a:solidFill>
                  <a:latin typeface="Giveny Free" pitchFamily="2" charset="0"/>
                </a:rPr>
                <a:t>Diet Planner</a:t>
              </a:r>
            </a:p>
            <a:p>
              <a:pPr algn="ctr"/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On</a:t>
              </a:r>
              <a:r>
                <a:rPr lang="en-US" altLang="ko-KR" sz="4000" i="1" dirty="0">
                  <a:solidFill>
                    <a:srgbClr val="7000D8"/>
                  </a:solidFill>
                  <a:latin typeface="Aptos Narrow" panose="020B0004020202020204" pitchFamily="34" charset="0"/>
                </a:rPr>
                <a:t>:</a:t>
              </a:r>
              <a:r>
                <a:rPr lang="en-US" altLang="ko-KR" sz="4000" b="1" i="1" dirty="0">
                  <a:solidFill>
                    <a:srgbClr val="7000D8"/>
                  </a:solidFill>
                  <a:latin typeface="Giveny Free" pitchFamily="2" charset="0"/>
                </a:rPr>
                <a:t>ly</a:t>
              </a:r>
              <a:r>
                <a:rPr lang="en-US" altLang="ko-KR" sz="4000" i="1" dirty="0">
                  <a:solidFill>
                    <a:srgbClr val="7000D8"/>
                  </a:solidFill>
                  <a:latin typeface="Giveny Free" pitchFamily="2" charset="0"/>
                </a:rPr>
                <a:t> for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969813"/>
      </p:ext>
    </p:extLst>
  </p:cSld>
  <p:clrMapOvr>
    <a:masterClrMapping/>
  </p:clrMapOvr>
  <p:transition spd="slow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회원가입">
            <a:hlinkClick r:id="" action="ppaction://media"/>
            <a:extLst>
              <a:ext uri="{FF2B5EF4-FFF2-40B4-BE49-F238E27FC236}">
                <a16:creationId xmlns:a16="http://schemas.microsoft.com/office/drawing/2014/main" id="{4D84C90E-D446-F9C6-ED2C-E63E0B99CD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439" r="36373"/>
          <a:stretch/>
        </p:blipFill>
        <p:spPr>
          <a:xfrm>
            <a:off x="7535233" y="280796"/>
            <a:ext cx="3071511" cy="635485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E204D3F0-B7BB-8757-C440-4554306D9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5283B6-B711-B72A-D530-91BDDC11C219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회원 가입</a:t>
            </a:r>
          </a:p>
        </p:txBody>
      </p:sp>
    </p:spTree>
    <p:extLst>
      <p:ext uri="{BB962C8B-B14F-4D97-AF65-F5344CB8AC3E}">
        <p14:creationId xmlns:p14="http://schemas.microsoft.com/office/powerpoint/2010/main" val="1962648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로그인,다이어트 정보 입력">
            <a:hlinkClick r:id="" action="ppaction://media"/>
            <a:extLst>
              <a:ext uri="{FF2B5EF4-FFF2-40B4-BE49-F238E27FC236}">
                <a16:creationId xmlns:a16="http://schemas.microsoft.com/office/drawing/2014/main" id="{3ABCC65D-36EC-B6CF-B855-F147E2F953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390" r="36380"/>
          <a:stretch/>
        </p:blipFill>
        <p:spPr>
          <a:xfrm>
            <a:off x="7535233" y="264273"/>
            <a:ext cx="3076219" cy="635485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59D80456-D18A-354A-D444-45F980BF0507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BAAB2-8D9A-2E90-6E8A-36C018430CA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0B010D7-7F35-6CAE-82B4-D2AF7C4A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DCE8C64-29FD-459D-2F79-A56FDA3FC61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5D8BF8B-0614-FCB8-0279-A2D6F88D7E2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4105B58-F2B0-988E-0173-282CB7E1578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6A0E7AF-1152-4AC1-7169-8C0EFB028C66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6CDDBC3-8CF3-57BB-7573-523AA0B1AED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DD4EFC7-FEE8-EFCF-9B60-2B381DEDC7D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DE7EED5-238F-22BF-24DF-0ACECADF4CF3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19C2C489-9205-1A74-77A7-EFCF0274AC8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7CC0D7AC-AC5B-ECCD-78A6-E792163F712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F753AF6-B02A-D91E-FDF1-7026D8EC0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로그인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정보 입력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13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식단정보 텍스트 입력">
            <a:hlinkClick r:id="" action="ppaction://media"/>
            <a:extLst>
              <a:ext uri="{FF2B5EF4-FFF2-40B4-BE49-F238E27FC236}">
                <a16:creationId xmlns:a16="http://schemas.microsoft.com/office/drawing/2014/main" id="{6F528169-2357-9504-5E1A-0E68FEF4AB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1" r="36977"/>
          <a:stretch/>
        </p:blipFill>
        <p:spPr>
          <a:xfrm>
            <a:off x="7590677" y="225378"/>
            <a:ext cx="2966316" cy="6407242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B0E50FE-7986-2F93-AC07-3143FE5434D1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4DAAA52-ECC2-45FE-8DAD-1E6B10406D5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203FA2-1ACD-D4AF-CF26-022951E6D52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CFA4528-2DF4-2D54-CE92-8900CA1797DD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FCAC85-D20E-7252-5028-8CF9F294B00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F22DB4E-D329-A445-630C-B15529A368F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F289079-FBAB-62EB-3D23-295AF190DA3B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7F13F9C-06E7-492A-404A-EE74F03E0B9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E377FDD-08A3-8F2F-CF81-20D9D6FDEC4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B04EA24-22A6-0F95-A5E2-9417F6074190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93B73E5-D1A7-EBB7-5DF5-2F0FE70EC71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1BF6076-0F96-FDF6-659D-D869620D9E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B4CDB97-8000-D6C3-8CE9-6BAEE93E28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텍스트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1239962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식단정보 갤러리 입력">
            <a:hlinkClick r:id="" action="ppaction://media"/>
            <a:extLst>
              <a:ext uri="{FF2B5EF4-FFF2-40B4-BE49-F238E27FC236}">
                <a16:creationId xmlns:a16="http://schemas.microsoft.com/office/drawing/2014/main" id="{A54A64FB-6651-F3C1-14BF-CBB68B1330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5" r="37057"/>
          <a:stretch/>
        </p:blipFill>
        <p:spPr>
          <a:xfrm>
            <a:off x="7587408" y="195431"/>
            <a:ext cx="2982069" cy="646713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D00C12B-57B6-EDBB-EBB6-5803926A2C5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72A41F2-5E9E-0259-9248-51633556245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289D22A-0D10-BB7B-53E6-37A66BED5D7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FC7F811-AD4C-B890-6BF1-AF7CA59FDB95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D26C922-68BE-74B7-16CB-28522CC4D9F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55D462-A7F5-3600-6BF1-4DD86EF646F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DEC73B4-DECC-5583-2CA7-D9048C6519C4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E2C9D9F-4223-F066-B614-1E2C5574047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91E3A8E-AFD2-E36F-2083-27F10B33C46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949AB3A-6AF3-11A5-4AEA-A9A709DD8D1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6D5B8E8-8951-B3B0-22E8-05E1F5F52CF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84C8DBA-6080-597E-2513-DB89CE7F79D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92BCC31-3476-77FF-6190-FC79BEB95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입력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갤러리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4123838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614F652-52F0-68F9-6D9D-EFC781BF8427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A34EFEA-7C87-3670-EF98-4308A8192A56}"/>
              </a:ext>
            </a:extLst>
          </p:cNvPr>
          <p:cNvGrpSpPr/>
          <p:nvPr/>
        </p:nvGrpSpPr>
        <p:grpSpPr>
          <a:xfrm>
            <a:off x="57238" y="2059913"/>
            <a:ext cx="11851325" cy="3515134"/>
            <a:chOff x="57238" y="2059913"/>
            <a:chExt cx="11851325" cy="351513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9CD6DD9-D55C-DCEF-DA35-89E93BB446A5}"/>
                </a:ext>
              </a:extLst>
            </p:cNvPr>
            <p:cNvGrpSpPr/>
            <p:nvPr/>
          </p:nvGrpSpPr>
          <p:grpSpPr>
            <a:xfrm>
              <a:off x="2609049" y="2059913"/>
              <a:ext cx="3110895" cy="3511904"/>
              <a:chOff x="2609049" y="2059913"/>
              <a:chExt cx="3110895" cy="3511904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360890-8BFB-7573-6C3A-93E742318DAD}"/>
                  </a:ext>
                </a:extLst>
              </p:cNvPr>
              <p:cNvGrpSpPr/>
              <p:nvPr/>
            </p:nvGrpSpPr>
            <p:grpSpPr>
              <a:xfrm>
                <a:off x="2795411" y="2059913"/>
                <a:ext cx="2738173" cy="2738173"/>
                <a:chOff x="3086157" y="1712044"/>
                <a:chExt cx="2738173" cy="2738173"/>
              </a:xfrm>
            </p:grpSpPr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7D6B48-FFFC-77C8-9514-86A2925A6282}"/>
                    </a:ext>
                  </a:extLst>
                </p:cNvPr>
                <p:cNvSpPr/>
                <p:nvPr/>
              </p:nvSpPr>
              <p:spPr>
                <a:xfrm>
                  <a:off x="3086157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" name="그림 5">
                  <a:extLst>
                    <a:ext uri="{FF2B5EF4-FFF2-40B4-BE49-F238E27FC236}">
                      <a16:creationId xmlns:a16="http://schemas.microsoft.com/office/drawing/2014/main" id="{830895CA-748C-E1D6-15B2-3AB6F0409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7712" y="2133597"/>
                  <a:ext cx="1895063" cy="1895063"/>
                </a:xfrm>
                <a:prstGeom prst="rect">
                  <a:avLst/>
                </a:prstGeom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21CBB8-19FC-564F-C722-C50261399C5D}"/>
                  </a:ext>
                </a:extLst>
              </p:cNvPr>
              <p:cNvSpPr txBox="1"/>
              <p:nvPr/>
            </p:nvSpPr>
            <p:spPr>
              <a:xfrm>
                <a:off x="2609049" y="5056291"/>
                <a:ext cx="3110895" cy="515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86369C8-50C2-4783-1B31-4532B4F99075}"/>
                </a:ext>
              </a:extLst>
            </p:cNvPr>
            <p:cNvGrpSpPr/>
            <p:nvPr/>
          </p:nvGrpSpPr>
          <p:grpSpPr>
            <a:xfrm>
              <a:off x="7351986" y="2059913"/>
              <a:ext cx="2738174" cy="3515134"/>
              <a:chOff x="7351986" y="2059913"/>
              <a:chExt cx="2738174" cy="3515134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66863AEA-4FEA-9182-C2D0-CF9BD4C42CCF}"/>
                  </a:ext>
                </a:extLst>
              </p:cNvPr>
              <p:cNvGrpSpPr/>
              <p:nvPr/>
            </p:nvGrpSpPr>
            <p:grpSpPr>
              <a:xfrm>
                <a:off x="7351987" y="2059913"/>
                <a:ext cx="2738173" cy="2738173"/>
                <a:chOff x="6784312" y="1712044"/>
                <a:chExt cx="2738173" cy="2738173"/>
              </a:xfrm>
            </p:grpSpPr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5088CC91-349B-2351-E34F-98A97D9710F0}"/>
                    </a:ext>
                  </a:extLst>
                </p:cNvPr>
                <p:cNvSpPr/>
                <p:nvPr/>
              </p:nvSpPr>
              <p:spPr>
                <a:xfrm>
                  <a:off x="6784312" y="1712044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6BE51E4B-6192-7E2B-C4BF-336925148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90749" y="2133599"/>
                  <a:ext cx="1895062" cy="1895062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FC6646F-B20C-66C6-5522-B14C3637338A}"/>
                  </a:ext>
                </a:extLst>
              </p:cNvPr>
              <p:cNvSpPr txBox="1"/>
              <p:nvPr/>
            </p:nvSpPr>
            <p:spPr>
              <a:xfrm>
                <a:off x="7351986" y="517493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섭취 칼로리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1E0D39-B065-2BC0-DC9D-2CE48C5C6C88}"/>
                </a:ext>
              </a:extLst>
            </p:cNvPr>
            <p:cNvSpPr txBox="1"/>
            <p:nvPr/>
          </p:nvSpPr>
          <p:spPr>
            <a:xfrm>
              <a:off x="57238" y="2915255"/>
              <a:ext cx="273817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IF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13CAC6-15ED-6ED5-E52C-DA2F29FB87D9}"/>
                </a:ext>
              </a:extLst>
            </p:cNvPr>
            <p:cNvSpPr txBox="1"/>
            <p:nvPr/>
          </p:nvSpPr>
          <p:spPr>
            <a:xfrm>
              <a:off x="5533584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&gt;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E4335E-720A-850C-A5E2-D6D5F489B062}"/>
                </a:ext>
              </a:extLst>
            </p:cNvPr>
            <p:cNvSpPr txBox="1"/>
            <p:nvPr/>
          </p:nvSpPr>
          <p:spPr>
            <a:xfrm>
              <a:off x="10090159" y="2961861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1AD657-343E-C0AE-7652-D4A95BF40F22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B2F1BEA-592A-183B-7D4D-27CB2BE46092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91A2473-36C7-A15A-6FFC-F42C5CE84C6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6F47E6F3-9B3E-F7C5-E3E6-5A7FD1A085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C6C019-8052-D556-66C8-1FDBC8F3AAED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926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수정">
            <a:hlinkClick r:id="" action="ppaction://media"/>
            <a:extLst>
              <a:ext uri="{FF2B5EF4-FFF2-40B4-BE49-F238E27FC236}">
                <a16:creationId xmlns:a16="http://schemas.microsoft.com/office/drawing/2014/main" id="{D6A650D3-FB2C-C628-A121-88EACEC949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66" r="36998"/>
          <a:stretch/>
        </p:blipFill>
        <p:spPr>
          <a:xfrm>
            <a:off x="7605822" y="245357"/>
            <a:ext cx="2936026" cy="6367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20DAE0-6AB4-B092-88E4-D954FCC399A8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1B6E869-5257-EAA7-593E-05508A8F19C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D7D2FA-F02D-BE12-ED9D-78E072CF9BB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A7587C1-C20D-7ABE-FA38-833394E72928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770D769-ABA0-A39C-E964-26F284B0C3F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F8FE55-555E-D91B-06F7-7C251D77E59D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F4EBEA8-78F9-6D70-313C-D428C038893D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BB16189-B172-696C-6E0F-B487276FEC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791E60-F872-3BEF-7258-2B8B390653C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B35A011-457B-E458-6718-EFCC9B4538CC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D5E6EAC-673D-6CBB-75EA-0850474E795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60D5C72-B33A-7B6D-870E-C3E2D297724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24B6C4D-C220-F118-FEBD-BC90E79A6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수정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5012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식단정보 삭제">
            <a:hlinkClick r:id="" action="ppaction://media"/>
            <a:extLst>
              <a:ext uri="{FF2B5EF4-FFF2-40B4-BE49-F238E27FC236}">
                <a16:creationId xmlns:a16="http://schemas.microsoft.com/office/drawing/2014/main" id="{81556971-61DA-13B7-D076-7559CD82E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73" r="37090"/>
          <a:stretch/>
        </p:blipFill>
        <p:spPr>
          <a:xfrm>
            <a:off x="7592560" y="216597"/>
            <a:ext cx="2962549" cy="6424804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FEB329-21C6-DF74-15A1-72F75F9BC2FF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990E787-F835-FF6F-25A9-410DFD77BA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83BC38-39B7-4770-B20F-D4B96C8D63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EE093E-F5A1-E97C-AA53-B101A18F3346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947A5-5B88-165B-331D-7C8DD9F8C107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877DD97-845B-8644-895A-EB5CC842415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7F71455-B07C-10E9-F227-95899E4A420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6DE0A29-890A-CE20-1C91-729DEC98FF4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0E44C59-1901-C308-2365-00F8E0D4CF8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9120062-6642-1103-1956-29DEF767E0EF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2692536-7872-4238-2091-B2FFD888AD3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9F31AC4-CE72-EF26-99B9-B27E42A09D38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0A6D0E6-5D3E-360B-A9B2-DB9443BCC7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식단정보 삭제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091574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다이어트 진행상황">
            <a:hlinkClick r:id="" action="ppaction://media"/>
            <a:extLst>
              <a:ext uri="{FF2B5EF4-FFF2-40B4-BE49-F238E27FC236}">
                <a16:creationId xmlns:a16="http://schemas.microsoft.com/office/drawing/2014/main" id="{EFF4CF4D-1DC4-240B-D4D9-F5CC18681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7004" r="37058"/>
          <a:stretch/>
        </p:blipFill>
        <p:spPr>
          <a:xfrm>
            <a:off x="7589794" y="204595"/>
            <a:ext cx="2968082" cy="643680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D215EB-1BD6-DA8D-4D91-C682AD7F8FCE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65C984C-63C5-5D91-E6C3-1B9F8AFCF8A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A7E6F4E-20BE-4122-E02C-B4FFE631D69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E5A7E87-7A83-FB61-6370-4599F012070B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3DB7004-B14F-DC99-8CC3-938C042A5E0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B940F21-7A13-6695-E6A4-20E5630FC19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9A71F-F11C-A2D6-0D84-909BAE966BE1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F76070B-C2D4-A3AC-7D59-DD2E7951574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CF9E52C-2411-854D-D0D0-714EFBC8D21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7B69CB-D5CC-62F5-2BF6-F4A212FA0E64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792993E-5DE5-5680-3BCE-CBECDBD27E2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4F1BA01-57BB-8DE6-6C74-2288616355AC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227ED66-B73F-2493-6161-EF381C423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8829CA5-38F7-07F2-E0C9-E0706E318E34}"/>
              </a:ext>
            </a:extLst>
          </p:cNvPr>
          <p:cNvSpPr/>
          <p:nvPr/>
        </p:nvSpPr>
        <p:spPr>
          <a:xfrm>
            <a:off x="1585256" y="314338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다이어트 진행상황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53730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회원정보 수정 로그아웃">
            <a:hlinkClick r:id="" action="ppaction://media"/>
            <a:extLst>
              <a:ext uri="{FF2B5EF4-FFF2-40B4-BE49-F238E27FC236}">
                <a16:creationId xmlns:a16="http://schemas.microsoft.com/office/drawing/2014/main" id="{A934A789-5C32-7F79-7FE9-14E1FD1F45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54" r="37031"/>
          <a:stretch/>
        </p:blipFill>
        <p:spPr>
          <a:xfrm>
            <a:off x="7587365" y="215010"/>
            <a:ext cx="2972940" cy="6427978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F99A8C4-23C6-7F91-077B-7965CAB20356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7FD7622-935E-403F-4F32-79C32CEA0FA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BDE31E3-90D4-757A-C349-29F8B3F227D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B35A1C-A0DA-4CA3-172C-59C59CD0F3D3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79FA907-5BF2-8D45-79E5-865439A9976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4FA2EF8-03B7-744D-C567-F14AB740E94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1FEF41-2800-0947-E1F9-006C2A48F9F5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F09C3D-67F5-0BCC-1F2A-19C9E041564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384075A-57CC-DB87-EAA8-2C9F26ABF010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EA2F8-A169-2DD1-6395-B4BFC7C71B9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B284D94-895A-3729-2251-FED6EF05E63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B7653B1-55E2-0F7D-8192-0BDEC767353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FFFB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B953968-271A-C114-D2F2-BC21A44C8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620" y="-149226"/>
            <a:ext cx="6782430" cy="7156451"/>
          </a:xfrm>
          <a:prstGeom prst="rect">
            <a:avLst/>
          </a:prstGeom>
          <a:noFill/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4" y="503149"/>
            <a:ext cx="2653824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DCD0977-F37C-3415-A7F5-62D4D80D27BE}"/>
              </a:ext>
            </a:extLst>
          </p:cNvPr>
          <p:cNvGrpSpPr/>
          <p:nvPr/>
        </p:nvGrpSpPr>
        <p:grpSpPr>
          <a:xfrm>
            <a:off x="1569082" y="2590934"/>
            <a:ext cx="3549990" cy="1676130"/>
            <a:chOff x="1569082" y="3143384"/>
            <a:chExt cx="3549990" cy="16761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704300-4C0C-3479-0614-BF6B71AA409D}"/>
                </a:ext>
              </a:extLst>
            </p:cNvPr>
            <p:cNvSpPr/>
            <p:nvPr/>
          </p:nvSpPr>
          <p:spPr>
            <a:xfrm>
              <a:off x="1591624" y="31433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회원정보 수정</a:t>
              </a: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67BA973-EB96-D51A-537C-3F09E6B74C29}"/>
                </a:ext>
              </a:extLst>
            </p:cNvPr>
            <p:cNvSpPr/>
            <p:nvPr/>
          </p:nvSpPr>
          <p:spPr>
            <a:xfrm>
              <a:off x="1569082" y="4248284"/>
              <a:ext cx="3527448" cy="571230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로그아웃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725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8443423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4640626"/>
      </p:ext>
    </p:extLst>
  </p:cSld>
  <p:clrMapOvr>
    <a:masterClrMapping/>
  </p:clrMapOvr>
  <p:transition advTm="0"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클립아트, 원, 그래픽 디자인이(가) 표시된 사진&#10;&#10;자동 생성된 설명">
            <a:extLst>
              <a:ext uri="{FF2B5EF4-FFF2-40B4-BE49-F238E27FC236}">
                <a16:creationId xmlns:a16="http://schemas.microsoft.com/office/drawing/2014/main" id="{AA445D43-0DB9-D3C3-DC78-6CEFD9937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39330" cy="14393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05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235191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3244998"/>
      </p:ext>
    </p:extLst>
  </p:cSld>
  <p:clrMapOvr>
    <a:masterClrMapping/>
  </p:clrMapOvr>
  <p:transition advClick="0" advTm="0"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15154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422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293D50-717C-3EA0-D5B4-D0A96B01DA96}"/>
              </a:ext>
            </a:extLst>
          </p:cNvPr>
          <p:cNvGrpSpPr/>
          <p:nvPr/>
        </p:nvGrpSpPr>
        <p:grpSpPr>
          <a:xfrm>
            <a:off x="4726911" y="2059913"/>
            <a:ext cx="2738174" cy="3520757"/>
            <a:chOff x="4726911" y="2059913"/>
            <a:chExt cx="2738174" cy="3520757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F726DD1-95D3-DD4D-0220-8E783AAC32F0}"/>
                </a:ext>
              </a:extLst>
            </p:cNvPr>
            <p:cNvGrpSpPr/>
            <p:nvPr/>
          </p:nvGrpSpPr>
          <p:grpSpPr>
            <a:xfrm>
              <a:off x="4726911" y="2059913"/>
              <a:ext cx="2738173" cy="2738173"/>
              <a:chOff x="8425068" y="1712043"/>
              <a:chExt cx="2738173" cy="2738173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206B6024-FB39-0FA6-0F59-11F9334BFC12}"/>
                  </a:ext>
                </a:extLst>
              </p:cNvPr>
              <p:cNvSpPr/>
              <p:nvPr/>
            </p:nvSpPr>
            <p:spPr>
              <a:xfrm>
                <a:off x="8425068" y="171204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BE691FB4-E1AC-415E-CA50-4273E656E2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846625" y="2133597"/>
                <a:ext cx="1895062" cy="1895062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029BA-F6AB-DD9B-AADA-334DCDE243F2}"/>
                </a:ext>
              </a:extLst>
            </p:cNvPr>
            <p:cNvSpPr txBox="1"/>
            <p:nvPr/>
          </p:nvSpPr>
          <p:spPr>
            <a:xfrm>
              <a:off x="4726912" y="5180560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감소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ABF542B-C612-922B-E333-20FC67B3E874}"/>
              </a:ext>
            </a:extLst>
          </p:cNvPr>
          <p:cNvGrpSpPr/>
          <p:nvPr/>
        </p:nvGrpSpPr>
        <p:grpSpPr>
          <a:xfrm>
            <a:off x="605424" y="2059910"/>
            <a:ext cx="8228747" cy="3520757"/>
            <a:chOff x="605424" y="2059910"/>
            <a:chExt cx="8228747" cy="3520757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5339165F-46B4-0300-B9B0-F552FBE6154F}"/>
                </a:ext>
              </a:extLst>
            </p:cNvPr>
            <p:cNvGrpSpPr/>
            <p:nvPr/>
          </p:nvGrpSpPr>
          <p:grpSpPr>
            <a:xfrm>
              <a:off x="6095998" y="2059910"/>
              <a:ext cx="2738173" cy="3520757"/>
              <a:chOff x="6095998" y="2059910"/>
              <a:chExt cx="2738173" cy="3520757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47258F5-4225-B5BA-6899-F494DE107C9E}"/>
                  </a:ext>
                </a:extLst>
              </p:cNvPr>
              <p:cNvGrpSpPr/>
              <p:nvPr/>
            </p:nvGrpSpPr>
            <p:grpSpPr>
              <a:xfrm>
                <a:off x="6095998" y="2059910"/>
                <a:ext cx="2738173" cy="2738173"/>
                <a:chOff x="6095998" y="2059910"/>
                <a:chExt cx="2738173" cy="2738173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9CEE05D-C03B-0C32-B560-28DE32D40AE1}"/>
                    </a:ext>
                  </a:extLst>
                </p:cNvPr>
                <p:cNvSpPr/>
                <p:nvPr/>
              </p:nvSpPr>
              <p:spPr>
                <a:xfrm>
                  <a:off x="6095998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33" name="그림 32" descr="스케치, 그림, 그래픽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30DA8763-6F7B-8EB1-D1FD-9CC838E59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553" y="2481464"/>
                  <a:ext cx="1895061" cy="1895061"/>
                </a:xfrm>
                <a:prstGeom prst="rect">
                  <a:avLst/>
                </a:prstGeom>
              </p:spPr>
            </p:pic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4E5A227-FBF2-FFBE-3C55-EA1671E15219}"/>
                  </a:ext>
                </a:extLst>
              </p:cNvPr>
              <p:cNvSpPr txBox="1"/>
              <p:nvPr/>
            </p:nvSpPr>
            <p:spPr>
              <a:xfrm>
                <a:off x="6095998" y="5180557"/>
                <a:ext cx="27381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증가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8C4D7-6B5F-ADC1-3CDA-7F47E4E3587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2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07665"/>
            <a:ext cx="50260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i="1" dirty="0">
                <a:solidFill>
                  <a:srgbClr val="7000D8"/>
                </a:solidFill>
                <a:latin typeface="CommercialScript BT" pitchFamily="2" charset="0"/>
              </a:rPr>
              <a:t>Thank you!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47258F5-4225-B5BA-6899-F494DE107C9E}"/>
              </a:ext>
            </a:extLst>
          </p:cNvPr>
          <p:cNvGrpSpPr/>
          <p:nvPr/>
        </p:nvGrpSpPr>
        <p:grpSpPr>
          <a:xfrm>
            <a:off x="6095998" y="2059910"/>
            <a:ext cx="2738173" cy="2738173"/>
            <a:chOff x="6095998" y="2059910"/>
            <a:chExt cx="2738173" cy="2738173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9CEE05D-C03B-0C32-B560-28DE32D40AE1}"/>
                </a:ext>
              </a:extLst>
            </p:cNvPr>
            <p:cNvSpPr/>
            <p:nvPr/>
          </p:nvSpPr>
          <p:spPr>
            <a:xfrm>
              <a:off x="6095998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3" name="그림 32" descr="스케치, 그림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30DA8763-6F7B-8EB1-D1FD-9CC838E5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7553" y="2481464"/>
              <a:ext cx="1895061" cy="189506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BFA1B1C-21C7-84BF-20C1-F8A504FD9E69}"/>
              </a:ext>
            </a:extLst>
          </p:cNvPr>
          <p:cNvGrpSpPr/>
          <p:nvPr/>
        </p:nvGrpSpPr>
        <p:grpSpPr>
          <a:xfrm>
            <a:off x="605424" y="2915255"/>
            <a:ext cx="8228747" cy="2665412"/>
            <a:chOff x="605424" y="2915255"/>
            <a:chExt cx="8228747" cy="266541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E5A227-FBF2-FFBE-3C55-EA1671E15219}"/>
                </a:ext>
              </a:extLst>
            </p:cNvPr>
            <p:cNvSpPr txBox="1"/>
            <p:nvPr/>
          </p:nvSpPr>
          <p:spPr>
            <a:xfrm>
              <a:off x="6095998" y="5180557"/>
              <a:ext cx="27381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증가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D3A02D-6D89-6B64-8BB8-0DA2917D15BC}"/>
                </a:ext>
              </a:extLst>
            </p:cNvPr>
            <p:cNvSpPr txBox="1"/>
            <p:nvPr/>
          </p:nvSpPr>
          <p:spPr>
            <a:xfrm>
              <a:off x="605424" y="2915255"/>
              <a:ext cx="41214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ELSE 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B8537FDE-CC77-7A5C-032C-20ED9143927D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52C5-FB5B-4561-194A-5DD69DD59620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How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8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-0.4489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493806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751703" y="5174937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BMR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94CE6-6B7E-6276-AACC-4210A4F0AD31}"/>
              </a:ext>
            </a:extLst>
          </p:cNvPr>
          <p:cNvSpPr txBox="1"/>
          <p:nvPr/>
        </p:nvSpPr>
        <p:spPr>
          <a:xfrm>
            <a:off x="3361056" y="2846248"/>
            <a:ext cx="15770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=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154814-B0B6-ED9A-FF47-321005A97993}"/>
              </a:ext>
            </a:extLst>
          </p:cNvPr>
          <p:cNvGrpSpPr/>
          <p:nvPr/>
        </p:nvGrpSpPr>
        <p:grpSpPr>
          <a:xfrm>
            <a:off x="9087718" y="2059909"/>
            <a:ext cx="2738173" cy="2738173"/>
            <a:chOff x="9126019" y="1992290"/>
            <a:chExt cx="2738173" cy="2738173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EC56E5D-965B-2332-B7F0-8F3E631589E6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0195BA1-1506-9613-E0F7-81E60839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BFBC20D-CB22-F774-B846-BD499A437A24}"/>
              </a:ext>
            </a:extLst>
          </p:cNvPr>
          <p:cNvSpPr txBox="1"/>
          <p:nvPr/>
        </p:nvSpPr>
        <p:spPr>
          <a:xfrm>
            <a:off x="7676237" y="2705720"/>
            <a:ext cx="14114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88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901356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84AB342-84DA-1ABE-3822-E70EF89249D1}"/>
              </a:ext>
            </a:extLst>
          </p:cNvPr>
          <p:cNvGrpSpPr/>
          <p:nvPr/>
        </p:nvGrpSpPr>
        <p:grpSpPr>
          <a:xfrm>
            <a:off x="290342" y="5048529"/>
            <a:ext cx="3110895" cy="1195056"/>
            <a:chOff x="290342" y="5048529"/>
            <a:chExt cx="3110895" cy="1195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09980B-3C2E-39A1-950B-725C5A91E4E0}"/>
                </a:ext>
              </a:extLst>
            </p:cNvPr>
            <p:cNvSpPr txBox="1"/>
            <p:nvPr/>
          </p:nvSpPr>
          <p:spPr>
            <a:xfrm>
              <a:off x="467974" y="5048529"/>
              <a:ext cx="27556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일일 총 에너지 소비량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Total Daily Energy Expenditure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022848-DA17-F2F8-293C-F3189E2F7AF6}"/>
                </a:ext>
              </a:extLst>
            </p:cNvPr>
            <p:cNvSpPr txBox="1"/>
            <p:nvPr/>
          </p:nvSpPr>
          <p:spPr>
            <a:xfrm>
              <a:off x="290342" y="5535699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                 )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6885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1DB115-C1C2-DFB9-3C6A-E36976A400FF}"/>
              </a:ext>
            </a:extLst>
          </p:cNvPr>
          <p:cNvGrpSpPr/>
          <p:nvPr/>
        </p:nvGrpSpPr>
        <p:grpSpPr>
          <a:xfrm>
            <a:off x="622883" y="2059913"/>
            <a:ext cx="2738173" cy="2738173"/>
            <a:chOff x="622883" y="2059913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DD52FFF3-4185-A81B-34F0-6947FDEBF734}"/>
                </a:ext>
              </a:extLst>
            </p:cNvPr>
            <p:cNvSpPr/>
            <p:nvPr/>
          </p:nvSpPr>
          <p:spPr>
            <a:xfrm>
              <a:off x="622883" y="2059913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31AF8D-FA4C-D846-A701-DE0DFDE39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4438" y="2481466"/>
              <a:ext cx="1895063" cy="1895063"/>
            </a:xfrm>
            <a:prstGeom prst="rect">
              <a:avLst/>
            </a:prstGeom>
          </p:spPr>
        </p:pic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5F15FF0A-0BD0-4B52-32E6-614B236583D0}"/>
              </a:ext>
            </a:extLst>
          </p:cNvPr>
          <p:cNvSpPr/>
          <p:nvPr/>
        </p:nvSpPr>
        <p:spPr>
          <a:xfrm>
            <a:off x="1052536" y="2059910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16D99F2-3AE3-445B-E7A5-317DFD88A6B3}"/>
              </a:ext>
            </a:extLst>
          </p:cNvPr>
          <p:cNvGrpSpPr/>
          <p:nvPr/>
        </p:nvGrpSpPr>
        <p:grpSpPr>
          <a:xfrm>
            <a:off x="290342" y="2059909"/>
            <a:ext cx="11721909" cy="4183676"/>
            <a:chOff x="290342" y="2059909"/>
            <a:chExt cx="11721909" cy="418367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CC6AE6D-7179-1D58-2359-7F2CE3B5A554}"/>
                </a:ext>
              </a:extLst>
            </p:cNvPr>
            <p:cNvGrpSpPr/>
            <p:nvPr/>
          </p:nvGrpSpPr>
          <p:grpSpPr>
            <a:xfrm>
              <a:off x="3361056" y="2059909"/>
              <a:ext cx="8651195" cy="3822914"/>
              <a:chOff x="3361056" y="2059909"/>
              <a:chExt cx="8651195" cy="3822914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C411713-8981-98EA-CE5C-D5270355F9DA}"/>
                  </a:ext>
                </a:extLst>
              </p:cNvPr>
              <p:cNvGrpSpPr/>
              <p:nvPr/>
            </p:nvGrpSpPr>
            <p:grpSpPr>
              <a:xfrm>
                <a:off x="4938066" y="2059910"/>
                <a:ext cx="2738173" cy="2738173"/>
                <a:chOff x="5467409" y="2059910"/>
                <a:chExt cx="2738173" cy="2738173"/>
              </a:xfrm>
            </p:grpSpPr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EEBA05-2438-F69F-82CC-ADCBABC091D3}"/>
                    </a:ext>
                  </a:extLst>
                </p:cNvPr>
                <p:cNvSpPr/>
                <p:nvPr/>
              </p:nvSpPr>
              <p:spPr>
                <a:xfrm>
                  <a:off x="5467409" y="205991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C52AD4BB-07ED-7CB0-4CD0-E43FE4C4E7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2696" y="2565201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D7FF1F-5055-6DCE-7AA1-469B83F818DE}"/>
                  </a:ext>
                </a:extLst>
              </p:cNvPr>
              <p:cNvSpPr txBox="1"/>
              <p:nvPr/>
            </p:nvSpPr>
            <p:spPr>
              <a:xfrm>
                <a:off x="4751703" y="5174937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기초 대사량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BMR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A94CE6-6B7E-6276-AACC-4210A4F0AD31}"/>
                  </a:ext>
                </a:extLst>
              </p:cNvPr>
              <p:cNvSpPr txBox="1"/>
              <p:nvPr/>
            </p:nvSpPr>
            <p:spPr>
              <a:xfrm>
                <a:off x="3361056" y="2846248"/>
                <a:ext cx="157701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=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F4154814-B0B6-ED9A-FF47-321005A97993}"/>
                  </a:ext>
                </a:extLst>
              </p:cNvPr>
              <p:cNvGrpSpPr/>
              <p:nvPr/>
            </p:nvGrpSpPr>
            <p:grpSpPr>
              <a:xfrm>
                <a:off x="9087718" y="2059909"/>
                <a:ext cx="2738173" cy="2738173"/>
                <a:chOff x="9126019" y="1992290"/>
                <a:chExt cx="2738173" cy="2738173"/>
              </a:xfrm>
            </p:grpSpPr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CEC56E5D-965B-2332-B7F0-8F3E631589E6}"/>
                    </a:ext>
                  </a:extLst>
                </p:cNvPr>
                <p:cNvSpPr/>
                <p:nvPr/>
              </p:nvSpPr>
              <p:spPr>
                <a:xfrm>
                  <a:off x="9126019" y="1992290"/>
                  <a:ext cx="2738173" cy="273817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B0195BA1-1506-9613-E0F7-81E608396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31308" y="2497579"/>
                  <a:ext cx="1727597" cy="1727597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BFBC20D-CB22-F774-B846-BD499A437A24}"/>
                  </a:ext>
                </a:extLst>
              </p:cNvPr>
              <p:cNvSpPr txBox="1"/>
              <p:nvPr/>
            </p:nvSpPr>
            <p:spPr>
              <a:xfrm>
                <a:off x="7676237" y="2705720"/>
                <a:ext cx="1411482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x</a:t>
                </a:r>
                <a:endParaRPr lang="ko-KR" altLang="en-US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2EB645-1AF8-07CE-4080-211D4E2C12BD}"/>
                  </a:ext>
                </a:extLst>
              </p:cNvPr>
              <p:cNvSpPr txBox="1"/>
              <p:nvPr/>
            </p:nvSpPr>
            <p:spPr>
              <a:xfrm>
                <a:off x="8901356" y="5172068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활동 계수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</a:t>
                </a:r>
                <a:r>
                  <a:rPr lang="en-US" altLang="ko-KR" sz="20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AF</a:t>
                </a:r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F0571E2-D30A-47F4-6D02-CED0F7DC4E5A}"/>
                </a:ext>
              </a:extLst>
            </p:cNvPr>
            <p:cNvGrpSpPr/>
            <p:nvPr/>
          </p:nvGrpSpPr>
          <p:grpSpPr>
            <a:xfrm>
              <a:off x="290342" y="5048529"/>
              <a:ext cx="3110895" cy="1195056"/>
              <a:chOff x="290342" y="5048529"/>
              <a:chExt cx="3110895" cy="1195056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67D3C4-C47B-C714-A0FF-16A39FF5D7EF}"/>
                  </a:ext>
                </a:extLst>
              </p:cNvPr>
              <p:cNvSpPr txBox="1"/>
              <p:nvPr/>
            </p:nvSpPr>
            <p:spPr>
              <a:xfrm>
                <a:off x="467974" y="5048529"/>
                <a:ext cx="2755632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일일 총 에너지 소비량</a:t>
                </a:r>
                <a:endPara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Total Daily Energy Expenditure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040780A-5799-C09E-8CED-3A20E0AC7FF0}"/>
                  </a:ext>
                </a:extLst>
              </p:cNvPr>
              <p:cNvSpPr txBox="1"/>
              <p:nvPr/>
            </p:nvSpPr>
            <p:spPr>
              <a:xfrm>
                <a:off x="290342" y="5535699"/>
                <a:ext cx="311089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(                 )</a:t>
                </a:r>
                <a:endParaRPr lang="ko-KR" altLang="en-US" sz="4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B96F6D-E39E-23BD-11AA-FE0D142B1C18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TDEE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487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3555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827241" y="5174937"/>
            <a:ext cx="318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기초 대사량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Basal Metabolic Rate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20577F-EE43-96F0-2F8E-DBB628C87FD2}"/>
              </a:ext>
            </a:extLst>
          </p:cNvPr>
          <p:cNvGrpSpPr/>
          <p:nvPr/>
        </p:nvGrpSpPr>
        <p:grpSpPr>
          <a:xfrm>
            <a:off x="3285420" y="1437592"/>
            <a:ext cx="2810580" cy="4700237"/>
            <a:chOff x="3285420" y="1437592"/>
            <a:chExt cx="2810580" cy="470023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D63FF9C-B8C7-81E8-1CE0-208A578504C1}"/>
                </a:ext>
              </a:extLst>
            </p:cNvPr>
            <p:cNvGrpSpPr/>
            <p:nvPr/>
          </p:nvGrpSpPr>
          <p:grpSpPr>
            <a:xfrm>
              <a:off x="4417909" y="1437592"/>
              <a:ext cx="1678091" cy="4700237"/>
              <a:chOff x="4417909" y="1437592"/>
              <a:chExt cx="1678091" cy="470023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AF8E10EA-CA35-98BE-26FC-6F7C0E3F2C5D}"/>
                  </a:ext>
                </a:extLst>
              </p:cNvPr>
              <p:cNvGrpSpPr/>
              <p:nvPr/>
            </p:nvGrpSpPr>
            <p:grpSpPr>
              <a:xfrm>
                <a:off x="4417909" y="3959037"/>
                <a:ext cx="1678091" cy="1678091"/>
                <a:chOff x="5956070" y="4352396"/>
                <a:chExt cx="1678091" cy="1678091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5C9468B-E13F-ADA9-BE58-AB3768EB5D2D}"/>
                    </a:ext>
                  </a:extLst>
                </p:cNvPr>
                <p:cNvSpPr/>
                <p:nvPr/>
              </p:nvSpPr>
              <p:spPr>
                <a:xfrm>
                  <a:off x="5956070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2857692F-72A1-E23B-0329-19AF749D9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63" y="4568589"/>
                  <a:ext cx="1245704" cy="124570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548F368A-85F7-C8C7-9D8C-9FF0FBD865EE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1678091"/>
                <a:chOff x="8988337" y="4352396"/>
                <a:chExt cx="1678091" cy="1678091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8988337" y="4352396"/>
                  <a:ext cx="1678091" cy="167809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63FFB311-2728-D464-43CC-8BDF52DF4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4529" y="4568588"/>
                  <a:ext cx="1245705" cy="1245705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194EDAD-E117-4739-1B8D-D786C71D17DF}"/>
                  </a:ext>
                </a:extLst>
              </p:cNvPr>
              <p:cNvSpPr txBox="1"/>
              <p:nvPr/>
            </p:nvSpPr>
            <p:spPr>
              <a:xfrm>
                <a:off x="4713113" y="3244330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남성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D6605A3-0798-A373-334E-6BC0B4C1E8E3}"/>
                  </a:ext>
                </a:extLst>
              </p:cNvPr>
              <p:cNvSpPr txBox="1"/>
              <p:nvPr/>
            </p:nvSpPr>
            <p:spPr>
              <a:xfrm>
                <a:off x="4713115" y="5768497"/>
                <a:ext cx="1087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여성</a:t>
                </a:r>
              </a:p>
            </p:txBody>
          </p:sp>
        </p:grp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7" idx="3"/>
              <a:endCxn id="22" idx="1"/>
            </p:cNvCxnSpPr>
            <p:nvPr/>
          </p:nvCxnSpPr>
          <p:spPr>
            <a:xfrm flipV="1">
              <a:off x="3285420" y="2276637"/>
              <a:ext cx="1348681" cy="1152363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7" idx="3"/>
              <a:endCxn id="16" idx="1"/>
            </p:cNvCxnSpPr>
            <p:nvPr/>
          </p:nvCxnSpPr>
          <p:spPr>
            <a:xfrm>
              <a:off x="3285420" y="3429000"/>
              <a:ext cx="1348682" cy="136908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36DB6F8-04AB-8637-8946-C28E2885EC97}"/>
              </a:ext>
            </a:extLst>
          </p:cNvPr>
          <p:cNvGrpSpPr/>
          <p:nvPr/>
        </p:nvGrpSpPr>
        <p:grpSpPr>
          <a:xfrm>
            <a:off x="6866985" y="1064781"/>
            <a:ext cx="5188986" cy="4177653"/>
            <a:chOff x="6866985" y="1064781"/>
            <a:chExt cx="5188986" cy="41776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81C028-58F2-F417-6F5C-1066A4CAED94}"/>
                </a:ext>
              </a:extLst>
            </p:cNvPr>
            <p:cNvSpPr txBox="1"/>
            <p:nvPr/>
          </p:nvSpPr>
          <p:spPr>
            <a:xfrm>
              <a:off x="6866985" y="4353729"/>
              <a:ext cx="5188986" cy="888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655.1 + (9.563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(1.850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(4.676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866985" y="1832283"/>
              <a:ext cx="5188986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66.5 + (13.75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체중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kg) </a:t>
              </a:r>
            </a:p>
            <a:p>
              <a:pPr>
                <a:lnSpc>
                  <a:spcPct val="150000"/>
                </a:lnSpc>
              </a:pP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+ (5.003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키 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cm) - (6.75 X </a:t>
              </a: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나이</a:t>
              </a:r>
              <a:r>
                <a:rPr lang="en-US" altLang="ko-KR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 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2DF6C446-C2CC-0DDE-7FAE-DAC6A169ACDA}"/>
                </a:ext>
              </a:extLst>
            </p:cNvPr>
            <p:cNvSpPr/>
            <p:nvPr/>
          </p:nvSpPr>
          <p:spPr>
            <a:xfrm>
              <a:off x="6866985" y="1064781"/>
              <a:ext cx="3031434" cy="490906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Harris Benedict </a:t>
              </a:r>
              <a:r>
                <a:rPr lang="ko-KR" altLang="en-US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방정식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9890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CCADE63-4CB8-5245-9853-AF3E7A37966A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74DADC3-E660-E96B-7688-2DCB15025BEB}"/>
              </a:ext>
            </a:extLst>
          </p:cNvPr>
          <p:cNvCxnSpPr>
            <a:cxnSpLocks/>
          </p:cNvCxnSpPr>
          <p:nvPr/>
        </p:nvCxnSpPr>
        <p:spPr>
          <a:xfrm>
            <a:off x="7344384" y="-97277"/>
            <a:ext cx="0" cy="7052553"/>
          </a:xfrm>
          <a:prstGeom prst="line">
            <a:avLst/>
          </a:prstGeom>
          <a:ln w="53975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446EF71-910A-F810-623D-5A9A5AD15030}"/>
              </a:ext>
            </a:extLst>
          </p:cNvPr>
          <p:cNvGrpSpPr/>
          <p:nvPr/>
        </p:nvGrpSpPr>
        <p:grpSpPr>
          <a:xfrm>
            <a:off x="4815225" y="5433117"/>
            <a:ext cx="7006545" cy="1052390"/>
            <a:chOff x="4815225" y="5433117"/>
            <a:chExt cx="7006545" cy="105239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B9E0889-3320-E5EB-F4FC-FA055BDE64E2}"/>
                </a:ext>
              </a:extLst>
            </p:cNvPr>
            <p:cNvSpPr txBox="1"/>
            <p:nvPr/>
          </p:nvSpPr>
          <p:spPr>
            <a:xfrm>
              <a:off x="7716913" y="5777853"/>
              <a:ext cx="41048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QnA</a:t>
              </a: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71D1FFF-201E-49DB-175D-7BD3B816D135}"/>
                </a:ext>
              </a:extLst>
            </p:cNvPr>
            <p:cNvSpPr/>
            <p:nvPr/>
          </p:nvSpPr>
          <p:spPr>
            <a:xfrm>
              <a:off x="6971846" y="5586779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05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88" name="그림 87" descr="그래픽, 클립아트, 원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3C13D4E-91EA-C072-7012-7FEBBBF90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5433117"/>
              <a:ext cx="1052390" cy="1052390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23212B7-85D4-EC50-16D4-674777BB8485}"/>
              </a:ext>
            </a:extLst>
          </p:cNvPr>
          <p:cNvGrpSpPr/>
          <p:nvPr/>
        </p:nvGrpSpPr>
        <p:grpSpPr>
          <a:xfrm>
            <a:off x="4818278" y="4167960"/>
            <a:ext cx="7003492" cy="1052390"/>
            <a:chOff x="4818278" y="4167960"/>
            <a:chExt cx="7003492" cy="1052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3B3EC62-182C-3DB9-0D2A-0AA59D7B6627}"/>
                </a:ext>
              </a:extLst>
            </p:cNvPr>
            <p:cNvSpPr txBox="1"/>
            <p:nvPr/>
          </p:nvSpPr>
          <p:spPr>
            <a:xfrm>
              <a:off x="7716913" y="4509489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결과물 소개</a:t>
              </a: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C1A7536-E561-F001-BBA1-0B2F6767B198}"/>
                </a:ext>
              </a:extLst>
            </p:cNvPr>
            <p:cNvSpPr/>
            <p:nvPr/>
          </p:nvSpPr>
          <p:spPr>
            <a:xfrm>
              <a:off x="6971846" y="4321622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04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0" name="그림 89" descr="보라색, 큐브, 디자인이(가) 표시된 사진&#10;&#10;자동 생성된 설명">
              <a:extLst>
                <a:ext uri="{FF2B5EF4-FFF2-40B4-BE49-F238E27FC236}">
                  <a16:creationId xmlns:a16="http://schemas.microsoft.com/office/drawing/2014/main" id="{06607C6C-790D-4237-7420-949721E8B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278" y="4167960"/>
              <a:ext cx="1052390" cy="1052390"/>
            </a:xfrm>
            <a:prstGeom prst="rect">
              <a:avLst/>
            </a:prstGeom>
          </p:spPr>
        </p:pic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C9D3B7-D381-77EE-28CC-D104F548EC3C}"/>
              </a:ext>
            </a:extLst>
          </p:cNvPr>
          <p:cNvGrpSpPr/>
          <p:nvPr/>
        </p:nvGrpSpPr>
        <p:grpSpPr>
          <a:xfrm>
            <a:off x="4815225" y="2902802"/>
            <a:ext cx="7006545" cy="1052391"/>
            <a:chOff x="4815225" y="2902802"/>
            <a:chExt cx="7006545" cy="105239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9E75ECD-7B0B-4B46-83C1-E1B98D9D4705}"/>
                </a:ext>
              </a:extLst>
            </p:cNvPr>
            <p:cNvSpPr txBox="1"/>
            <p:nvPr/>
          </p:nvSpPr>
          <p:spPr>
            <a:xfrm>
              <a:off x="7716913" y="3241125"/>
              <a:ext cx="4104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과정</a:t>
              </a: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F7022B1-9F0A-E5DE-A209-73000BFCB2ED}"/>
                </a:ext>
              </a:extLst>
            </p:cNvPr>
            <p:cNvSpPr/>
            <p:nvPr/>
          </p:nvSpPr>
          <p:spPr>
            <a:xfrm>
              <a:off x="6971850" y="3056465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03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2" name="그림 91" descr="그래픽, 다채로움, 원, 폰트이(가) 표시된 사진&#10;&#10;자동 생성된 설명">
              <a:extLst>
                <a:ext uri="{FF2B5EF4-FFF2-40B4-BE49-F238E27FC236}">
                  <a16:creationId xmlns:a16="http://schemas.microsoft.com/office/drawing/2014/main" id="{E75BF011-7180-89B8-C430-B5FF4F16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2902802"/>
              <a:ext cx="1052391" cy="1052391"/>
            </a:xfrm>
            <a:prstGeom prst="rect">
              <a:avLst/>
            </a:prstGeom>
          </p:spPr>
        </p:pic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E1C82AB-94E2-94E0-B30D-38A21D529AA8}"/>
              </a:ext>
            </a:extLst>
          </p:cNvPr>
          <p:cNvGrpSpPr/>
          <p:nvPr/>
        </p:nvGrpSpPr>
        <p:grpSpPr>
          <a:xfrm>
            <a:off x="4815224" y="1637644"/>
            <a:ext cx="7006547" cy="1052391"/>
            <a:chOff x="4815224" y="1637644"/>
            <a:chExt cx="7006547" cy="105239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5B90AAF-0F77-2E85-2009-8F0EBAC3153E}"/>
                </a:ext>
              </a:extLst>
            </p:cNvPr>
            <p:cNvSpPr txBox="1"/>
            <p:nvPr/>
          </p:nvSpPr>
          <p:spPr>
            <a:xfrm>
              <a:off x="7716913" y="1979174"/>
              <a:ext cx="4104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기획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B71A099-A09C-B421-59FE-7AD682570D62}"/>
                </a:ext>
              </a:extLst>
            </p:cNvPr>
            <p:cNvSpPr/>
            <p:nvPr/>
          </p:nvSpPr>
          <p:spPr>
            <a:xfrm>
              <a:off x="6971846" y="1791308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02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4" name="그림 93" descr="그래픽, 바이올렛색, 보라색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03992883-F009-71DF-DAD2-76BC51A6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4" y="1637644"/>
              <a:ext cx="1052391" cy="1052391"/>
            </a:xfrm>
            <a:prstGeom prst="rect">
              <a:avLst/>
            </a:prstGeom>
          </p:spPr>
        </p:pic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ADB6482-D071-4EBB-E494-3FDE3A3F614C}"/>
              </a:ext>
            </a:extLst>
          </p:cNvPr>
          <p:cNvGrpSpPr/>
          <p:nvPr/>
        </p:nvGrpSpPr>
        <p:grpSpPr>
          <a:xfrm>
            <a:off x="4815225" y="372486"/>
            <a:ext cx="7006547" cy="1052392"/>
            <a:chOff x="4815225" y="372486"/>
            <a:chExt cx="7006547" cy="10523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8708988-9C96-FECE-2A39-667236BA13C1}"/>
                </a:ext>
              </a:extLst>
            </p:cNvPr>
            <p:cNvSpPr txBox="1"/>
            <p:nvPr/>
          </p:nvSpPr>
          <p:spPr>
            <a:xfrm>
              <a:off x="7716913" y="717223"/>
              <a:ext cx="4104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개요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9A20A78-BBDB-3728-B333-023DC498A4C9}"/>
                </a:ext>
              </a:extLst>
            </p:cNvPr>
            <p:cNvSpPr/>
            <p:nvPr/>
          </p:nvSpPr>
          <p:spPr>
            <a:xfrm>
              <a:off x="6971850" y="526151"/>
              <a:ext cx="745067" cy="745067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01</a:t>
              </a:r>
              <a:endParaRPr lang="ko-KR" altLang="en-US" dirty="0"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96" name="그림 95" descr="그래픽, 클립아트, 그림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212C9BE6-396B-A481-74A5-DD7D9A7BC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5225" y="372486"/>
              <a:ext cx="1052392" cy="10523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45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C411713-8981-98EA-CE5C-D5270355F9DA}"/>
              </a:ext>
            </a:extLst>
          </p:cNvPr>
          <p:cNvGrpSpPr/>
          <p:nvPr/>
        </p:nvGrpSpPr>
        <p:grpSpPr>
          <a:xfrm>
            <a:off x="1052536" y="2059910"/>
            <a:ext cx="2738173" cy="2738173"/>
            <a:chOff x="5467409" y="2059910"/>
            <a:chExt cx="2738173" cy="273817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9EEBA05-2438-F69F-82CC-ADCBABC091D3}"/>
                </a:ext>
              </a:extLst>
            </p:cNvPr>
            <p:cNvSpPr/>
            <p:nvPr/>
          </p:nvSpPr>
          <p:spPr>
            <a:xfrm>
              <a:off x="5467409" y="205991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52AD4BB-07ED-7CB0-4CD0-E43FE4C4E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2696" y="2565201"/>
              <a:ext cx="1727597" cy="1727597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BMR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90F5231-7EEF-71F4-DB12-80F1147B14F3}"/>
              </a:ext>
            </a:extLst>
          </p:cNvPr>
          <p:cNvSpPr/>
          <p:nvPr/>
        </p:nvSpPr>
        <p:spPr>
          <a:xfrm>
            <a:off x="743235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D33A41-83DF-C034-A53D-5153480391E5}"/>
              </a:ext>
            </a:extLst>
          </p:cNvPr>
          <p:cNvGrpSpPr/>
          <p:nvPr/>
        </p:nvGrpSpPr>
        <p:grpSpPr>
          <a:xfrm>
            <a:off x="827241" y="1064781"/>
            <a:ext cx="11228730" cy="5073048"/>
            <a:chOff x="827241" y="1064781"/>
            <a:chExt cx="11228730" cy="50730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D7FF1F-5055-6DCE-7AA1-469B83F818DE}"/>
                </a:ext>
              </a:extLst>
            </p:cNvPr>
            <p:cNvSpPr txBox="1"/>
            <p:nvPr/>
          </p:nvSpPr>
          <p:spPr>
            <a:xfrm>
              <a:off x="827241" y="5174937"/>
              <a:ext cx="31887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기초 대사량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Basal Metabolic Rate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9D20577F-EE43-96F0-2F8E-DBB628C87FD2}"/>
                </a:ext>
              </a:extLst>
            </p:cNvPr>
            <p:cNvGrpSpPr/>
            <p:nvPr/>
          </p:nvGrpSpPr>
          <p:grpSpPr>
            <a:xfrm>
              <a:off x="3285420" y="1437592"/>
              <a:ext cx="2810580" cy="4700237"/>
              <a:chOff x="3285420" y="1437592"/>
              <a:chExt cx="2810580" cy="470023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D63FF9C-B8C7-81E8-1CE0-208A578504C1}"/>
                  </a:ext>
                </a:extLst>
              </p:cNvPr>
              <p:cNvGrpSpPr/>
              <p:nvPr/>
            </p:nvGrpSpPr>
            <p:grpSpPr>
              <a:xfrm>
                <a:off x="4417909" y="1437592"/>
                <a:ext cx="1678091" cy="4700237"/>
                <a:chOff x="4417909" y="1437592"/>
                <a:chExt cx="1678091" cy="4700237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AF8E10EA-CA35-98BE-26FC-6F7C0E3F2C5D}"/>
                    </a:ext>
                  </a:extLst>
                </p:cNvPr>
                <p:cNvGrpSpPr/>
                <p:nvPr/>
              </p:nvGrpSpPr>
              <p:grpSpPr>
                <a:xfrm>
                  <a:off x="4417909" y="3959037"/>
                  <a:ext cx="1678091" cy="1678091"/>
                  <a:chOff x="5956070" y="4352396"/>
                  <a:chExt cx="1678091" cy="1678091"/>
                </a:xfrm>
              </p:grpSpPr>
              <p:sp>
                <p:nvSpPr>
                  <p:cNvPr id="26" name="타원 25">
                    <a:extLst>
                      <a:ext uri="{FF2B5EF4-FFF2-40B4-BE49-F238E27FC236}">
                        <a16:creationId xmlns:a16="http://schemas.microsoft.com/office/drawing/2014/main" id="{D5C9468B-E13F-ADA9-BE58-AB3768EB5D2D}"/>
                      </a:ext>
                    </a:extLst>
                  </p:cNvPr>
                  <p:cNvSpPr/>
                  <p:nvPr/>
                </p:nvSpPr>
                <p:spPr>
                  <a:xfrm>
                    <a:off x="5956070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2857692F-72A1-E23B-0329-19AF749D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72263" y="4568589"/>
                    <a:ext cx="1245704" cy="12457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548F368A-85F7-C8C7-9D8C-9FF0FBD865EE}"/>
                    </a:ext>
                  </a:extLst>
                </p:cNvPr>
                <p:cNvGrpSpPr/>
                <p:nvPr/>
              </p:nvGrpSpPr>
              <p:grpSpPr>
                <a:xfrm>
                  <a:off x="4417909" y="1437592"/>
                  <a:ext cx="1678091" cy="1678091"/>
                  <a:chOff x="8988337" y="4352396"/>
                  <a:chExt cx="1678091" cy="1678091"/>
                </a:xfrm>
              </p:grpSpPr>
              <p:sp>
                <p:nvSpPr>
                  <p:cNvPr id="24" name="타원 23">
                    <a:extLst>
                      <a:ext uri="{FF2B5EF4-FFF2-40B4-BE49-F238E27FC236}">
                        <a16:creationId xmlns:a16="http://schemas.microsoft.com/office/drawing/2014/main" id="{2E3C7B61-F423-4D3F-42F4-CA5B700D4596}"/>
                      </a:ext>
                    </a:extLst>
                  </p:cNvPr>
                  <p:cNvSpPr/>
                  <p:nvPr/>
                </p:nvSpPr>
                <p:spPr>
                  <a:xfrm>
                    <a:off x="8988337" y="4352396"/>
                    <a:ext cx="1678091" cy="1678091"/>
                  </a:xfrm>
                  <a:prstGeom prst="ellipse">
                    <a:avLst/>
                  </a:prstGeom>
                  <a:solidFill>
                    <a:srgbClr val="7000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pic>
                <p:nvPicPr>
                  <p:cNvPr id="22" name="그림 21">
                    <a:extLst>
                      <a:ext uri="{FF2B5EF4-FFF2-40B4-BE49-F238E27FC236}">
                        <a16:creationId xmlns:a16="http://schemas.microsoft.com/office/drawing/2014/main" id="{63FFB311-2728-D464-43CC-8BDF52DF4D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rightnessContrast bright="10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4529" y="4568588"/>
                    <a:ext cx="1245705" cy="124570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194EDAD-E117-4739-1B8D-D786C71D17DF}"/>
                    </a:ext>
                  </a:extLst>
                </p:cNvPr>
                <p:cNvSpPr txBox="1"/>
                <p:nvPr/>
              </p:nvSpPr>
              <p:spPr>
                <a:xfrm>
                  <a:off x="4713113" y="3244330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남성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6605A3-0798-A373-334E-6BC0B4C1E8E3}"/>
                    </a:ext>
                  </a:extLst>
                </p:cNvPr>
                <p:cNvSpPr txBox="1"/>
                <p:nvPr/>
              </p:nvSpPr>
              <p:spPr>
                <a:xfrm>
                  <a:off x="4713115" y="5768497"/>
                  <a:ext cx="10876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여성</a:t>
                  </a:r>
                </a:p>
              </p:txBody>
            </p:sp>
          </p:grp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7" idx="3"/>
                <a:endCxn id="22" idx="1"/>
              </p:cNvCxnSpPr>
              <p:nvPr/>
            </p:nvCxnSpPr>
            <p:spPr>
              <a:xfrm flipV="1">
                <a:off x="3285420" y="2276637"/>
                <a:ext cx="1348681" cy="1152363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7" idx="3"/>
                <a:endCxn id="16" idx="1"/>
              </p:cNvCxnSpPr>
              <p:nvPr/>
            </p:nvCxnSpPr>
            <p:spPr>
              <a:xfrm>
                <a:off x="3285420" y="3429000"/>
                <a:ext cx="1348682" cy="136908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1DABD06-C5B4-3849-5FC1-79B13FA0C673}"/>
                </a:ext>
              </a:extLst>
            </p:cNvPr>
            <p:cNvGrpSpPr/>
            <p:nvPr/>
          </p:nvGrpSpPr>
          <p:grpSpPr>
            <a:xfrm>
              <a:off x="6866985" y="1064781"/>
              <a:ext cx="5188986" cy="4177653"/>
              <a:chOff x="6866985" y="1064781"/>
              <a:chExt cx="5188986" cy="417765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10A5062-603E-D177-6120-E03E419D9770}"/>
                  </a:ext>
                </a:extLst>
              </p:cNvPr>
              <p:cNvSpPr txBox="1"/>
              <p:nvPr/>
            </p:nvSpPr>
            <p:spPr>
              <a:xfrm>
                <a:off x="6866985" y="4353729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655.1 + (9.563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(1.850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(4.676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</a:t>
                </a:r>
                <a:endPara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1E8269-20D9-4AE0-76C0-5B6312E36477}"/>
                  </a:ext>
                </a:extLst>
              </p:cNvPr>
              <p:cNvSpPr txBox="1"/>
              <p:nvPr/>
            </p:nvSpPr>
            <p:spPr>
              <a:xfrm>
                <a:off x="6866985" y="1832283"/>
                <a:ext cx="5188986" cy="888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66.5 + (13.75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체중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kg)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+ (5.003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키 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cm) - (6.75 X </a:t>
                </a:r>
                <a:r>
                  <a:rPr lang="ko-KR" altLang="en-US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나이</a:t>
                </a:r>
                <a:r>
                  <a:rPr lang="en-US" altLang="ko-KR" b="0" i="0" dirty="0">
                    <a:solidFill>
                      <a:srgbClr val="460086"/>
                    </a:solidFill>
                    <a:effectLst/>
                    <a:highlight>
                      <a:srgbClr val="FFFFFF"/>
                    </a:highlight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) 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44AB386F-C102-2A32-FAD4-FA51B81AD6EC}"/>
                  </a:ext>
                </a:extLst>
              </p:cNvPr>
              <p:cNvSpPr/>
              <p:nvPr/>
            </p:nvSpPr>
            <p:spPr>
              <a:xfrm>
                <a:off x="6866985" y="1064781"/>
                <a:ext cx="3031434" cy="490906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Harris Benedict </a:t>
                </a:r>
                <a:r>
                  <a:rPr lang="ko-KR" altLang="en-US" sz="1800" dirty="0">
                    <a:solidFill>
                      <a:schemeClr val="bg1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방정식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100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2591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14D4E8E-AEE9-0AA8-9418-A921A9436D38}"/>
              </a:ext>
            </a:extLst>
          </p:cNvPr>
          <p:cNvSpPr txBox="1"/>
          <p:nvPr/>
        </p:nvSpPr>
        <p:spPr>
          <a:xfrm>
            <a:off x="6162772" y="278325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운동을 거의 또는 전혀 하지 않음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1.2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01D2FA6-43FB-2C3E-189B-7EF5FA4D5136}"/>
              </a:ext>
            </a:extLst>
          </p:cNvPr>
          <p:cNvSpPr txBox="1"/>
          <p:nvPr/>
        </p:nvSpPr>
        <p:spPr>
          <a:xfrm>
            <a:off x="556873" y="5172068"/>
            <a:ext cx="3110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활동 계수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Activity Factor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7B81140-4CBA-464C-1DA9-ACB2EBDFE409}"/>
              </a:ext>
            </a:extLst>
          </p:cNvPr>
          <p:cNvSpPr txBox="1"/>
          <p:nvPr/>
        </p:nvSpPr>
        <p:spPr>
          <a:xfrm>
            <a:off x="6162772" y="161099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적은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1~3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1.375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251410-48D2-4DFF-EE52-47550E64E235}"/>
              </a:ext>
            </a:extLst>
          </p:cNvPr>
          <p:cNvSpPr txBox="1"/>
          <p:nvPr/>
        </p:nvSpPr>
        <p:spPr>
          <a:xfrm>
            <a:off x="6162772" y="2910469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보통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3~5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1.55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4DC506-F396-A441-B5C8-7C769BE7965F}"/>
              </a:ext>
            </a:extLst>
          </p:cNvPr>
          <p:cNvSpPr txBox="1"/>
          <p:nvPr/>
        </p:nvSpPr>
        <p:spPr>
          <a:xfrm>
            <a:off x="6162772" y="4197997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6~7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일의 스포츠 활동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1.725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26CF60-C1CE-225C-45B9-20DB9F7524D7}"/>
              </a:ext>
            </a:extLst>
          </p:cNvPr>
          <p:cNvSpPr txBox="1"/>
          <p:nvPr/>
        </p:nvSpPr>
        <p:spPr>
          <a:xfrm>
            <a:off x="6162772" y="5488774"/>
            <a:ext cx="5472355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많은 운동량 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매우 격렬한 스포츠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운동선수</a:t>
            </a:r>
            <a:r>
              <a:rPr lang="en-US" altLang="ko-KR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en-US" altLang="ko-KR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AF = 1.9</a:t>
            </a:r>
            <a:endParaRPr lang="en-US" altLang="ko-KR" sz="2000" b="0" i="0" dirty="0">
              <a:solidFill>
                <a:srgbClr val="460086"/>
              </a:solidFill>
              <a:effectLst/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EFDE96-1FE1-4875-64F0-7FB2A87BB5DB}"/>
              </a:ext>
            </a:extLst>
          </p:cNvPr>
          <p:cNvGrpSpPr/>
          <p:nvPr/>
        </p:nvGrpSpPr>
        <p:grpSpPr>
          <a:xfrm>
            <a:off x="2976121" y="278325"/>
            <a:ext cx="2601613" cy="6188812"/>
            <a:chOff x="2976121" y="278325"/>
            <a:chExt cx="2601613" cy="6188812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E321E0A-2996-CB8B-1FF3-525D051DE004}"/>
                </a:ext>
              </a:extLst>
            </p:cNvPr>
            <p:cNvCxnSpPr>
              <a:cxnSpLocks/>
              <a:stCxn id="4" idx="3"/>
              <a:endCxn id="54" idx="1"/>
            </p:cNvCxnSpPr>
            <p:nvPr/>
          </p:nvCxnSpPr>
          <p:spPr>
            <a:xfrm flipV="1">
              <a:off x="2976121" y="761376"/>
              <a:ext cx="1737490" cy="266762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8AD13BF-60DE-5C20-802D-CCDB7B76DD2E}"/>
                </a:ext>
              </a:extLst>
            </p:cNvPr>
            <p:cNvCxnSpPr>
              <a:cxnSpLocks/>
              <a:stCxn id="4" idx="3"/>
              <a:endCxn id="59" idx="1"/>
            </p:cNvCxnSpPr>
            <p:nvPr/>
          </p:nvCxnSpPr>
          <p:spPr>
            <a:xfrm flipV="1">
              <a:off x="2976121" y="2076506"/>
              <a:ext cx="1692123" cy="1352491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0DFBA76-F381-4F15-F1AA-7548C0D643CB}"/>
                </a:ext>
              </a:extLst>
            </p:cNvPr>
            <p:cNvGrpSpPr/>
            <p:nvPr/>
          </p:nvGrpSpPr>
          <p:grpSpPr>
            <a:xfrm>
              <a:off x="4552031" y="278325"/>
              <a:ext cx="1025703" cy="1025703"/>
              <a:chOff x="3877006" y="278325"/>
              <a:chExt cx="1025703" cy="1025703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2E3C7B61-F423-4D3F-42F4-CA5B700D4596}"/>
                  </a:ext>
                </a:extLst>
              </p:cNvPr>
              <p:cNvSpPr/>
              <p:nvPr/>
            </p:nvSpPr>
            <p:spPr>
              <a:xfrm>
                <a:off x="3877006" y="278325"/>
                <a:ext cx="1025703" cy="102570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1D52A778-4439-9ADE-BE2F-62CB13B31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38586" y="400802"/>
                <a:ext cx="721148" cy="721148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20B851D4-0DB0-B59A-85DF-C6238D523D25}"/>
                </a:ext>
              </a:extLst>
            </p:cNvPr>
            <p:cNvGrpSpPr/>
            <p:nvPr/>
          </p:nvGrpSpPr>
          <p:grpSpPr>
            <a:xfrm>
              <a:off x="4547584" y="2859882"/>
              <a:ext cx="1025701" cy="1025701"/>
              <a:chOff x="3872559" y="2859882"/>
              <a:chExt cx="1025701" cy="1025701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9125275-B819-FE73-FFCA-1F6F9D366270}"/>
                  </a:ext>
                </a:extLst>
              </p:cNvPr>
              <p:cNvSpPr/>
              <p:nvPr/>
            </p:nvSpPr>
            <p:spPr>
              <a:xfrm>
                <a:off x="3872559" y="2859882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20F2EF0-5192-0CB4-6CD2-9AB8B94F5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2978319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E368542D-DAA5-7BCB-F887-60623BE638AF}"/>
                </a:ext>
              </a:extLst>
            </p:cNvPr>
            <p:cNvGrpSpPr/>
            <p:nvPr/>
          </p:nvGrpSpPr>
          <p:grpSpPr>
            <a:xfrm>
              <a:off x="4547585" y="1569105"/>
              <a:ext cx="1025701" cy="1025701"/>
              <a:chOff x="3872560" y="1569105"/>
              <a:chExt cx="1025701" cy="1025701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9F33DCA-814F-AAE9-4FCD-11B3BD650C05}"/>
                  </a:ext>
                </a:extLst>
              </p:cNvPr>
              <p:cNvSpPr/>
              <p:nvPr/>
            </p:nvSpPr>
            <p:spPr>
              <a:xfrm>
                <a:off x="3872560" y="1569105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3F00EA7D-8B07-9E7E-D91E-7414ED91F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93219" y="1682093"/>
                <a:ext cx="788826" cy="788826"/>
              </a:xfrm>
              <a:prstGeom prst="rect">
                <a:avLst/>
              </a:prstGeom>
            </p:spPr>
          </p:pic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AEAC058E-86A1-3100-9D0D-D4350F019849}"/>
                </a:ext>
              </a:extLst>
            </p:cNvPr>
            <p:cNvGrpSpPr/>
            <p:nvPr/>
          </p:nvGrpSpPr>
          <p:grpSpPr>
            <a:xfrm>
              <a:off x="4547583" y="4150659"/>
              <a:ext cx="1025701" cy="1025701"/>
              <a:chOff x="3872558" y="4150659"/>
              <a:chExt cx="1025701" cy="1025701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83F73EF2-2BB0-4715-6F0A-E492E450FC35}"/>
                  </a:ext>
                </a:extLst>
              </p:cNvPr>
              <p:cNvSpPr/>
              <p:nvPr/>
            </p:nvSpPr>
            <p:spPr>
              <a:xfrm>
                <a:off x="3872558" y="4150659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38FBB2A4-EEC0-5604-FF8A-A2FBF3A6E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04703" y="4329339"/>
                <a:ext cx="717040" cy="717040"/>
              </a:xfrm>
              <a:prstGeom prst="rect">
                <a:avLst/>
              </a:prstGeom>
            </p:spPr>
          </p:pic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226B3246-EFC2-BF95-47C3-F4BDE9C461E7}"/>
                </a:ext>
              </a:extLst>
            </p:cNvPr>
            <p:cNvGrpSpPr/>
            <p:nvPr/>
          </p:nvGrpSpPr>
          <p:grpSpPr>
            <a:xfrm>
              <a:off x="4541202" y="5441436"/>
              <a:ext cx="1025701" cy="1025701"/>
              <a:chOff x="3866177" y="5441436"/>
              <a:chExt cx="1025701" cy="1025701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46D44F3-6A4B-3920-CC42-1F492FE9A0F1}"/>
                  </a:ext>
                </a:extLst>
              </p:cNvPr>
              <p:cNvSpPr/>
              <p:nvPr/>
            </p:nvSpPr>
            <p:spPr>
              <a:xfrm>
                <a:off x="3866177" y="5441436"/>
                <a:ext cx="1025701" cy="1025701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FC7BCC18-87C0-BB72-9DA6-823B82E6E3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021872" y="5590750"/>
                <a:ext cx="727072" cy="727072"/>
              </a:xfrm>
              <a:prstGeom prst="rect">
                <a:avLst/>
              </a:prstGeom>
            </p:spPr>
          </p:pic>
        </p:grp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71E3515F-4CE4-B720-74F4-017398D4415E}"/>
                </a:ext>
              </a:extLst>
            </p:cNvPr>
            <p:cNvCxnSpPr>
              <a:cxnSpLocks/>
              <a:stCxn id="4" idx="3"/>
              <a:endCxn id="57" idx="1"/>
            </p:cNvCxnSpPr>
            <p:nvPr/>
          </p:nvCxnSpPr>
          <p:spPr>
            <a:xfrm flipV="1">
              <a:off x="2976121" y="3372732"/>
              <a:ext cx="1692123" cy="56265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5E662EC-DC7E-7C85-30F7-C9773D0E4DD5}"/>
                </a:ext>
              </a:extLst>
            </p:cNvPr>
            <p:cNvCxnSpPr>
              <a:cxnSpLocks/>
              <a:stCxn id="4" idx="3"/>
              <a:endCxn id="61" idx="1"/>
            </p:cNvCxnSpPr>
            <p:nvPr/>
          </p:nvCxnSpPr>
          <p:spPr>
            <a:xfrm>
              <a:off x="2976121" y="3428997"/>
              <a:ext cx="1703607" cy="1258862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D08924D1-42E8-8AE1-57AF-606FB67FB622}"/>
                </a:ext>
              </a:extLst>
            </p:cNvPr>
            <p:cNvCxnSpPr>
              <a:cxnSpLocks/>
              <a:stCxn id="4" idx="3"/>
              <a:endCxn id="63" idx="1"/>
            </p:cNvCxnSpPr>
            <p:nvPr/>
          </p:nvCxnSpPr>
          <p:spPr>
            <a:xfrm>
              <a:off x="2976121" y="3428997"/>
              <a:ext cx="1720776" cy="2525289"/>
            </a:xfrm>
            <a:prstGeom prst="line">
              <a:avLst/>
            </a:prstGeom>
            <a:ln w="8255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6250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5" grpId="0"/>
      <p:bldP spid="66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B1C593-7FE4-A83F-3DFF-E4F18643E75E}"/>
              </a:ext>
            </a:extLst>
          </p:cNvPr>
          <p:cNvGrpSpPr/>
          <p:nvPr/>
        </p:nvGrpSpPr>
        <p:grpSpPr>
          <a:xfrm>
            <a:off x="743235" y="2059909"/>
            <a:ext cx="2738173" cy="2738173"/>
            <a:chOff x="9126019" y="1992290"/>
            <a:chExt cx="2738173" cy="273817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CA98FD5-3BA3-0914-832B-F76D2B32CD9D}"/>
                </a:ext>
              </a:extLst>
            </p:cNvPr>
            <p:cNvSpPr/>
            <p:nvPr/>
          </p:nvSpPr>
          <p:spPr>
            <a:xfrm>
              <a:off x="9126019" y="1992290"/>
              <a:ext cx="2738173" cy="2738173"/>
            </a:xfrm>
            <a:prstGeom prst="ellipse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7761B36-96A4-C163-8070-CB05E8C87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31308" y="2497579"/>
              <a:ext cx="1727597" cy="1727597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2BAAEE8-5094-BA4C-FD02-99D4E1E64ED1}"/>
              </a:ext>
            </a:extLst>
          </p:cNvPr>
          <p:cNvGrpSpPr/>
          <p:nvPr/>
        </p:nvGrpSpPr>
        <p:grpSpPr>
          <a:xfrm>
            <a:off x="556873" y="278325"/>
            <a:ext cx="11078254" cy="6188812"/>
            <a:chOff x="556873" y="278325"/>
            <a:chExt cx="11078254" cy="618881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4D4E8E-AEE9-0AA8-9418-A921A9436D38}"/>
                </a:ext>
              </a:extLst>
            </p:cNvPr>
            <p:cNvSpPr txBox="1"/>
            <p:nvPr/>
          </p:nvSpPr>
          <p:spPr>
            <a:xfrm>
              <a:off x="6162772" y="278325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0" i="0" dirty="0">
                  <a:solidFill>
                    <a:srgbClr val="460086"/>
                  </a:solidFill>
                  <a:effectLst/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운동을 거의 또는 전혀 하지 않음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1.2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01D2FA6-43FB-2C3E-189B-7EF5FA4D5136}"/>
                </a:ext>
              </a:extLst>
            </p:cNvPr>
            <p:cNvSpPr txBox="1"/>
            <p:nvPr/>
          </p:nvSpPr>
          <p:spPr>
            <a:xfrm>
              <a:off x="556873" y="5172068"/>
              <a:ext cx="31108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활동 계수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sz="2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Activity Factor</a:t>
              </a:r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B81140-4CBA-464C-1DA9-ACB2EBDFE409}"/>
                </a:ext>
              </a:extLst>
            </p:cNvPr>
            <p:cNvSpPr txBox="1"/>
            <p:nvPr/>
          </p:nvSpPr>
          <p:spPr>
            <a:xfrm>
              <a:off x="6162772" y="161099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적은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1~3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1.375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1251410-48D2-4DFF-EE52-47550E64E235}"/>
                </a:ext>
              </a:extLst>
            </p:cNvPr>
            <p:cNvSpPr txBox="1"/>
            <p:nvPr/>
          </p:nvSpPr>
          <p:spPr>
            <a:xfrm>
              <a:off x="6162772" y="2910469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보통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3~5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1.55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64DC506-F396-A441-B5C8-7C769BE7965F}"/>
                </a:ext>
              </a:extLst>
            </p:cNvPr>
            <p:cNvSpPr txBox="1"/>
            <p:nvPr/>
          </p:nvSpPr>
          <p:spPr>
            <a:xfrm>
              <a:off x="6162772" y="4197997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주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6~7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일의 스포츠 활동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1.725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26CF60-C1CE-225C-45B9-20DB9F7524D7}"/>
                </a:ext>
              </a:extLst>
            </p:cNvPr>
            <p:cNvSpPr txBox="1"/>
            <p:nvPr/>
          </p:nvSpPr>
          <p:spPr>
            <a:xfrm>
              <a:off x="6162772" y="5488774"/>
              <a:ext cx="5472355" cy="931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많은 운동량 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매우 격렬한 스포츠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 </a:t>
              </a:r>
              <a:r>
                <a:rPr lang="ko-KR" altLang="en-US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운동선수</a:t>
              </a:r>
              <a:r>
                <a:rPr lang="en-US" altLang="ko-KR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dirty="0">
                  <a:solidFill>
                    <a:srgbClr val="460086"/>
                  </a:solidFill>
                  <a:highlight>
                    <a:srgbClr val="FFFFFF"/>
                  </a:highlight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AF = 1.9</a:t>
              </a:r>
              <a:endParaRPr lang="en-US" altLang="ko-KR" sz="2000" b="0" i="0" dirty="0">
                <a:solidFill>
                  <a:srgbClr val="460086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BEFDE96-1FE1-4875-64F0-7FB2A87BB5DB}"/>
                </a:ext>
              </a:extLst>
            </p:cNvPr>
            <p:cNvGrpSpPr/>
            <p:nvPr/>
          </p:nvGrpSpPr>
          <p:grpSpPr>
            <a:xfrm>
              <a:off x="2976121" y="278325"/>
              <a:ext cx="2601613" cy="6188812"/>
              <a:chOff x="2976121" y="278325"/>
              <a:chExt cx="2601613" cy="6188812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0E321E0A-2996-CB8B-1FF3-525D051DE004}"/>
                  </a:ext>
                </a:extLst>
              </p:cNvPr>
              <p:cNvCxnSpPr>
                <a:cxnSpLocks/>
                <a:stCxn id="4" idx="3"/>
                <a:endCxn id="54" idx="1"/>
              </p:cNvCxnSpPr>
              <p:nvPr/>
            </p:nvCxnSpPr>
            <p:spPr>
              <a:xfrm flipV="1">
                <a:off x="2976121" y="761376"/>
                <a:ext cx="1737490" cy="266762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C8AD13BF-60DE-5C20-802D-CCDB7B76DD2E}"/>
                  </a:ext>
                </a:extLst>
              </p:cNvPr>
              <p:cNvCxnSpPr>
                <a:cxnSpLocks/>
                <a:stCxn id="4" idx="3"/>
                <a:endCxn id="59" idx="1"/>
              </p:cNvCxnSpPr>
              <p:nvPr/>
            </p:nvCxnSpPr>
            <p:spPr>
              <a:xfrm flipV="1">
                <a:off x="2976121" y="2076506"/>
                <a:ext cx="1692123" cy="1352491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80">
                <a:extLst>
                  <a:ext uri="{FF2B5EF4-FFF2-40B4-BE49-F238E27FC236}">
                    <a16:creationId xmlns:a16="http://schemas.microsoft.com/office/drawing/2014/main" id="{F0DFBA76-F381-4F15-F1AA-7548C0D643CB}"/>
                  </a:ext>
                </a:extLst>
              </p:cNvPr>
              <p:cNvGrpSpPr/>
              <p:nvPr/>
            </p:nvGrpSpPr>
            <p:grpSpPr>
              <a:xfrm>
                <a:off x="4552031" y="278325"/>
                <a:ext cx="1025703" cy="1025703"/>
                <a:chOff x="3877006" y="278325"/>
                <a:chExt cx="1025703" cy="1025703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E3C7B61-F423-4D3F-42F4-CA5B700D4596}"/>
                    </a:ext>
                  </a:extLst>
                </p:cNvPr>
                <p:cNvSpPr/>
                <p:nvPr/>
              </p:nvSpPr>
              <p:spPr>
                <a:xfrm>
                  <a:off x="3877006" y="278325"/>
                  <a:ext cx="1025703" cy="1025703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1D52A778-4439-9ADE-BE2F-62CB13B31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8586" y="400802"/>
                  <a:ext cx="721148" cy="721148"/>
                </a:xfrm>
                <a:prstGeom prst="rect">
                  <a:avLst/>
                </a:prstGeom>
              </p:spPr>
            </p:pic>
          </p:grpSp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20B851D4-0DB0-B59A-85DF-C6238D523D25}"/>
                  </a:ext>
                </a:extLst>
              </p:cNvPr>
              <p:cNvGrpSpPr/>
              <p:nvPr/>
            </p:nvGrpSpPr>
            <p:grpSpPr>
              <a:xfrm>
                <a:off x="4547584" y="2859882"/>
                <a:ext cx="1025701" cy="1025701"/>
                <a:chOff x="3872559" y="2859882"/>
                <a:chExt cx="1025701" cy="1025701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9125275-B819-FE73-FFCA-1F6F9D366270}"/>
                    </a:ext>
                  </a:extLst>
                </p:cNvPr>
                <p:cNvSpPr/>
                <p:nvPr/>
              </p:nvSpPr>
              <p:spPr>
                <a:xfrm>
                  <a:off x="3872559" y="2859882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920F2EF0-5192-0CB4-6CD2-9AB8B94F5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2978319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E368542D-DAA5-7BCB-F887-60623BE638AF}"/>
                  </a:ext>
                </a:extLst>
              </p:cNvPr>
              <p:cNvGrpSpPr/>
              <p:nvPr/>
            </p:nvGrpSpPr>
            <p:grpSpPr>
              <a:xfrm>
                <a:off x="4547585" y="1569105"/>
                <a:ext cx="1025701" cy="1025701"/>
                <a:chOff x="3872560" y="1569105"/>
                <a:chExt cx="1025701" cy="1025701"/>
              </a:xfrm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F33DCA-814F-AAE9-4FCD-11B3BD650C05}"/>
                    </a:ext>
                  </a:extLst>
                </p:cNvPr>
                <p:cNvSpPr/>
                <p:nvPr/>
              </p:nvSpPr>
              <p:spPr>
                <a:xfrm>
                  <a:off x="3872560" y="1569105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3F00EA7D-8B07-9E7E-D91E-7414ED91F1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93219" y="1682093"/>
                  <a:ext cx="788826" cy="788826"/>
                </a:xfrm>
                <a:prstGeom prst="rect">
                  <a:avLst/>
                </a:prstGeom>
              </p:spPr>
            </p:pic>
          </p:grpSp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AEAC058E-86A1-3100-9D0D-D4350F019849}"/>
                  </a:ext>
                </a:extLst>
              </p:cNvPr>
              <p:cNvGrpSpPr/>
              <p:nvPr/>
            </p:nvGrpSpPr>
            <p:grpSpPr>
              <a:xfrm>
                <a:off x="4547583" y="4150659"/>
                <a:ext cx="1025701" cy="1025701"/>
                <a:chOff x="3872558" y="4150659"/>
                <a:chExt cx="1025701" cy="1025701"/>
              </a:xfrm>
            </p:grpSpPr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F73EF2-2BB0-4715-6F0A-E492E450FC35}"/>
                    </a:ext>
                  </a:extLst>
                </p:cNvPr>
                <p:cNvSpPr/>
                <p:nvPr/>
              </p:nvSpPr>
              <p:spPr>
                <a:xfrm>
                  <a:off x="3872558" y="4150659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38FBB2A4-EEC0-5604-FF8A-A2FBF3A6EA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4703" y="4329339"/>
                  <a:ext cx="717040" cy="717040"/>
                </a:xfrm>
                <a:prstGeom prst="rect">
                  <a:avLst/>
                </a:prstGeom>
              </p:spPr>
            </p:pic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226B3246-EFC2-BF95-47C3-F4BDE9C461E7}"/>
                  </a:ext>
                </a:extLst>
              </p:cNvPr>
              <p:cNvGrpSpPr/>
              <p:nvPr/>
            </p:nvGrpSpPr>
            <p:grpSpPr>
              <a:xfrm>
                <a:off x="4541202" y="5441436"/>
                <a:ext cx="1025701" cy="1025701"/>
                <a:chOff x="3866177" y="5441436"/>
                <a:chExt cx="1025701" cy="1025701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6D44F3-6A4B-3920-CC42-1F492FE9A0F1}"/>
                    </a:ext>
                  </a:extLst>
                </p:cNvPr>
                <p:cNvSpPr/>
                <p:nvPr/>
              </p:nvSpPr>
              <p:spPr>
                <a:xfrm>
                  <a:off x="3866177" y="5441436"/>
                  <a:ext cx="1025701" cy="1025701"/>
                </a:xfrm>
                <a:prstGeom prst="ellipse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FC7BCC18-87C0-BB72-9DA6-823B82E6E3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1872" y="5590750"/>
                  <a:ext cx="727072" cy="727072"/>
                </a:xfrm>
                <a:prstGeom prst="rect">
                  <a:avLst/>
                </a:prstGeom>
              </p:spPr>
            </p:pic>
          </p:grp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71E3515F-4CE4-B720-74F4-017398D4415E}"/>
                  </a:ext>
                </a:extLst>
              </p:cNvPr>
              <p:cNvCxnSpPr>
                <a:cxnSpLocks/>
                <a:stCxn id="4" idx="3"/>
                <a:endCxn id="57" idx="1"/>
              </p:cNvCxnSpPr>
              <p:nvPr/>
            </p:nvCxnSpPr>
            <p:spPr>
              <a:xfrm flipV="1">
                <a:off x="2976121" y="3372732"/>
                <a:ext cx="1692123" cy="56265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662EC-DC7E-7C85-30F7-C9773D0E4DD5}"/>
                  </a:ext>
                </a:extLst>
              </p:cNvPr>
              <p:cNvCxnSpPr>
                <a:cxnSpLocks/>
                <a:stCxn id="4" idx="3"/>
                <a:endCxn id="61" idx="1"/>
              </p:cNvCxnSpPr>
              <p:nvPr/>
            </p:nvCxnSpPr>
            <p:spPr>
              <a:xfrm>
                <a:off x="2976121" y="3428997"/>
                <a:ext cx="1703607" cy="1258862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08924D1-42E8-8AE1-57AF-606FB67FB622}"/>
                  </a:ext>
                </a:extLst>
              </p:cNvPr>
              <p:cNvCxnSpPr>
                <a:cxnSpLocks/>
                <a:stCxn id="4" idx="3"/>
                <a:endCxn id="63" idx="1"/>
              </p:cNvCxnSpPr>
              <p:nvPr/>
            </p:nvCxnSpPr>
            <p:spPr>
              <a:xfrm>
                <a:off x="2976121" y="3428997"/>
                <a:ext cx="1720776" cy="2525289"/>
              </a:xfrm>
              <a:prstGeom prst="line">
                <a:avLst/>
              </a:prstGeom>
              <a:ln w="8255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타원 6">
            <a:extLst>
              <a:ext uri="{FF2B5EF4-FFF2-40B4-BE49-F238E27FC236}">
                <a16:creationId xmlns:a16="http://schemas.microsoft.com/office/drawing/2014/main" id="{E411793B-2233-F908-B7E4-47B6E72AD5B8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54F186-7558-E2B1-4FE6-F0075F99D78D}"/>
              </a:ext>
            </a:extLst>
          </p:cNvPr>
          <p:cNvSpPr/>
          <p:nvPr/>
        </p:nvSpPr>
        <p:spPr>
          <a:xfrm>
            <a:off x="605424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AF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743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0.32682 0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DD52FFF3-4185-A81B-34F0-6947FDEBF734}"/>
              </a:ext>
            </a:extLst>
          </p:cNvPr>
          <p:cNvSpPr/>
          <p:nvPr/>
        </p:nvSpPr>
        <p:spPr>
          <a:xfrm>
            <a:off x="622883" y="2059913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9980B-3C2E-39A1-950B-725C5A91E4E0}"/>
              </a:ext>
            </a:extLst>
          </p:cNvPr>
          <p:cNvSpPr txBox="1"/>
          <p:nvPr/>
        </p:nvSpPr>
        <p:spPr>
          <a:xfrm>
            <a:off x="436521" y="4925486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55 ~ 65 %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7FF1F-5055-6DCE-7AA1-469B83F818DE}"/>
              </a:ext>
            </a:extLst>
          </p:cNvPr>
          <p:cNvSpPr txBox="1"/>
          <p:nvPr/>
        </p:nvSpPr>
        <p:spPr>
          <a:xfrm>
            <a:off x="4540550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단백질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20 %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EC56E5D-965B-2332-B7F0-8F3E631589E6}"/>
              </a:ext>
            </a:extLst>
          </p:cNvPr>
          <p:cNvSpPr/>
          <p:nvPr/>
        </p:nvSpPr>
        <p:spPr>
          <a:xfrm>
            <a:off x="883094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2EB645-1AF8-07CE-4080-211D4E2C12BD}"/>
              </a:ext>
            </a:extLst>
          </p:cNvPr>
          <p:cNvSpPr txBox="1"/>
          <p:nvPr/>
        </p:nvSpPr>
        <p:spPr>
          <a:xfrm>
            <a:off x="8644579" y="4922678"/>
            <a:ext cx="3110895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15 </a:t>
            </a:r>
            <a:r>
              <a:rPr lang="en-US" altLang="ko-KR" sz="2000" b="0" i="0" dirty="0">
                <a:solidFill>
                  <a:srgbClr val="7000D8"/>
                </a:solidFill>
                <a:effectLst/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~ 30 %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C36668-E01A-0E6E-5A87-AB3CBF8C07DA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71E3894-DBD7-9947-8AD2-8A14F48C2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347" y="2300373"/>
            <a:ext cx="2257243" cy="22572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EA970D8-8B53-7549-7514-E71803779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68067" y="2300373"/>
            <a:ext cx="2257243" cy="225724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0365D5F-A715-6C55-3E51-3C6C56322F0C}"/>
              </a:ext>
            </a:extLst>
          </p:cNvPr>
          <p:cNvGrpSpPr/>
          <p:nvPr/>
        </p:nvGrpSpPr>
        <p:grpSpPr>
          <a:xfrm>
            <a:off x="432103" y="4074807"/>
            <a:ext cx="11323370" cy="2255767"/>
            <a:chOff x="432103" y="4074807"/>
            <a:chExt cx="11323370" cy="2255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474673-89FC-2A6D-50D9-4168250A3080}"/>
                </a:ext>
              </a:extLst>
            </p:cNvPr>
            <p:cNvSpPr txBox="1"/>
            <p:nvPr/>
          </p:nvSpPr>
          <p:spPr>
            <a:xfrm>
              <a:off x="7238810" y="4074807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5DC813-7199-B9D9-E7A6-8114F2B995F5}"/>
                </a:ext>
              </a:extLst>
            </p:cNvPr>
            <p:cNvSpPr txBox="1"/>
            <p:nvPr/>
          </p:nvSpPr>
          <p:spPr>
            <a:xfrm>
              <a:off x="3134781" y="4079485"/>
              <a:ext cx="181840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:</a:t>
              </a:r>
              <a:endParaRPr lang="ko-KR" altLang="en-US" sz="8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487AE2-78ED-3FA7-2A45-14F1C9E066C0}"/>
                </a:ext>
              </a:extLst>
            </p:cNvPr>
            <p:cNvSpPr txBox="1"/>
            <p:nvPr/>
          </p:nvSpPr>
          <p:spPr>
            <a:xfrm>
              <a:off x="8644578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805276-4C57-A08C-0391-10BD24A0605B}"/>
                </a:ext>
              </a:extLst>
            </p:cNvPr>
            <p:cNvSpPr txBox="1"/>
            <p:nvPr/>
          </p:nvSpPr>
          <p:spPr>
            <a:xfrm>
              <a:off x="4540550" y="4545470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132371-8C69-F63F-4ABF-9276411A14BB}"/>
                </a:ext>
              </a:extLst>
            </p:cNvPr>
            <p:cNvSpPr txBox="1"/>
            <p:nvPr/>
          </p:nvSpPr>
          <p:spPr>
            <a:xfrm>
              <a:off x="432103" y="4525878"/>
              <a:ext cx="3110895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8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99155F-B77A-A018-B846-DA4AA9A4092F}"/>
              </a:ext>
            </a:extLst>
          </p:cNvPr>
          <p:cNvSpPr/>
          <p:nvPr/>
        </p:nvSpPr>
        <p:spPr>
          <a:xfrm>
            <a:off x="3964885" y="804668"/>
            <a:ext cx="4266347" cy="490906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2020 </a:t>
            </a:r>
            <a:r>
              <a:rPr lang="ko-KR" altLang="en-US" sz="20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한국인 영양소 섭취기준</a:t>
            </a:r>
          </a:p>
        </p:txBody>
      </p:sp>
    </p:spTree>
    <p:extLst>
      <p:ext uri="{BB962C8B-B14F-4D97-AF65-F5344CB8AC3E}">
        <p14:creationId xmlns:p14="http://schemas.microsoft.com/office/powerpoint/2010/main" val="3046503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39EEBA05-2438-F69F-82CC-ADCBABC091D3}"/>
              </a:ext>
            </a:extLst>
          </p:cNvPr>
          <p:cNvSpPr/>
          <p:nvPr/>
        </p:nvSpPr>
        <p:spPr>
          <a:xfrm>
            <a:off x="4726913" y="2059909"/>
            <a:ext cx="2738173" cy="2738173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260B4A8-705B-0297-135E-5CE44B965E78}"/>
              </a:ext>
            </a:extLst>
          </p:cNvPr>
          <p:cNvGrpSpPr/>
          <p:nvPr/>
        </p:nvGrpSpPr>
        <p:grpSpPr>
          <a:xfrm>
            <a:off x="432103" y="2059909"/>
            <a:ext cx="11323370" cy="4270665"/>
            <a:chOff x="432103" y="2059909"/>
            <a:chExt cx="11323370" cy="427066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B1A89A7-94E0-4E7C-C895-D38E115FD7F4}"/>
                </a:ext>
              </a:extLst>
            </p:cNvPr>
            <p:cNvGrpSpPr/>
            <p:nvPr/>
          </p:nvGrpSpPr>
          <p:grpSpPr>
            <a:xfrm>
              <a:off x="432103" y="2059909"/>
              <a:ext cx="11323370" cy="4270665"/>
              <a:chOff x="432103" y="2059909"/>
              <a:chExt cx="11323370" cy="427066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F0365D5F-A715-6C55-3E51-3C6C56322F0C}"/>
                  </a:ext>
                </a:extLst>
              </p:cNvPr>
              <p:cNvGrpSpPr/>
              <p:nvPr/>
            </p:nvGrpSpPr>
            <p:grpSpPr>
              <a:xfrm>
                <a:off x="432103" y="4074807"/>
                <a:ext cx="11323370" cy="2255767"/>
                <a:chOff x="432103" y="4074807"/>
                <a:chExt cx="11323370" cy="2255767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4474673-89FC-2A6D-50D9-4168250A3080}"/>
                    </a:ext>
                  </a:extLst>
                </p:cNvPr>
                <p:cNvSpPr txBox="1"/>
                <p:nvPr/>
              </p:nvSpPr>
              <p:spPr>
                <a:xfrm>
                  <a:off x="7238810" y="4074807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C5DC813-7199-B9D9-E7A6-8114F2B995F5}"/>
                    </a:ext>
                  </a:extLst>
                </p:cNvPr>
                <p:cNvSpPr txBox="1"/>
                <p:nvPr/>
              </p:nvSpPr>
              <p:spPr>
                <a:xfrm>
                  <a:off x="3134781" y="4079485"/>
                  <a:ext cx="1818404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8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:</a:t>
                  </a:r>
                  <a:endParaRPr lang="ko-KR" altLang="en-US" sz="88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C487AE2-78ED-3FA7-2A45-14F1C9E066C0}"/>
                    </a:ext>
                  </a:extLst>
                </p:cNvPr>
                <p:cNvSpPr txBox="1"/>
                <p:nvPr/>
              </p:nvSpPr>
              <p:spPr>
                <a:xfrm>
                  <a:off x="8644578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3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2805276-4C57-A08C-0391-10BD24A0605B}"/>
                    </a:ext>
                  </a:extLst>
                </p:cNvPr>
                <p:cNvSpPr txBox="1"/>
                <p:nvPr/>
              </p:nvSpPr>
              <p:spPr>
                <a:xfrm>
                  <a:off x="4540550" y="4545470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2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132371-8C69-F63F-4ABF-9276411A14BB}"/>
                    </a:ext>
                  </a:extLst>
                </p:cNvPr>
                <p:cNvSpPr txBox="1"/>
                <p:nvPr/>
              </p:nvSpPr>
              <p:spPr>
                <a:xfrm>
                  <a:off x="432103" y="4525878"/>
                  <a:ext cx="3110895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5</a:t>
                  </a:r>
                </a:p>
              </p:txBody>
            </p:sp>
          </p:grpSp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DD52FFF3-4185-A81B-34F0-6947FDEBF734}"/>
                  </a:ext>
                </a:extLst>
              </p:cNvPr>
              <p:cNvSpPr/>
              <p:nvPr/>
            </p:nvSpPr>
            <p:spPr>
              <a:xfrm>
                <a:off x="622883" y="2059913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C56E5D-965B-2332-B7F0-8F3E631589E6}"/>
                  </a:ext>
                </a:extLst>
              </p:cNvPr>
              <p:cNvSpPr/>
              <p:nvPr/>
            </p:nvSpPr>
            <p:spPr>
              <a:xfrm>
                <a:off x="8830943" y="2059909"/>
                <a:ext cx="2738173" cy="2738173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C71E3894-DBD7-9947-8AD2-8A14F48C2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3347" y="2300373"/>
                <a:ext cx="2257243" cy="2257243"/>
              </a:xfrm>
              <a:prstGeom prst="rect">
                <a:avLst/>
              </a:prstGeom>
            </p:spPr>
          </p:pic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EA970D8-8B53-7549-7514-E71803779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8067" y="2300373"/>
              <a:ext cx="2257243" cy="2257243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EA1DDB2F-E3E0-C4A3-83B7-92F813848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1537" y="2400506"/>
            <a:ext cx="2056976" cy="205697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E7FFDAD-5780-4C0F-93E9-064E9629F22A}"/>
              </a:ext>
            </a:extLst>
          </p:cNvPr>
          <p:cNvSpPr/>
          <p:nvPr/>
        </p:nvSpPr>
        <p:spPr>
          <a:xfrm>
            <a:off x="4335116" y="1668116"/>
            <a:ext cx="3521765" cy="3521765"/>
          </a:xfrm>
          <a:prstGeom prst="ellipse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344904-C833-762B-BFC7-36B34D4A4343}"/>
              </a:ext>
            </a:extLst>
          </p:cNvPr>
          <p:cNvSpPr/>
          <p:nvPr/>
        </p:nvSpPr>
        <p:spPr>
          <a:xfrm>
            <a:off x="605424" y="619463"/>
            <a:ext cx="2480733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탄단지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?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582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397D8E-80E5-3D82-E358-4802D2BA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28581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28581 0.161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97" y="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28659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36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28568 -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84" y="-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6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:sndAc>
          <p:stSnd>
            <p:snd r:embed="rId2" name="camera.wav"/>
          </p:stSnd>
        </p:sndAc>
      </p:transition>
    </mc:Choice>
    <mc:Fallback xmlns="">
      <p:transition spd="slow" advTm="0">
        <p:sndAc>
          <p:stSnd>
            <p:snd r:embed="rId4" name="camera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096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"/>
    </mc:Choice>
    <mc:Fallback xmlns="">
      <p:transition spd="slow" advTm="1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491DC27-DAD9-BB81-176B-29E62D48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117" y="1668117"/>
            <a:ext cx="3521765" cy="352176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39E256CA-B45A-2B0D-F622-D4938C4DD5BD}"/>
              </a:ext>
            </a:extLst>
          </p:cNvPr>
          <p:cNvGrpSpPr/>
          <p:nvPr/>
        </p:nvGrpSpPr>
        <p:grpSpPr>
          <a:xfrm>
            <a:off x="3759384" y="1384483"/>
            <a:ext cx="575733" cy="567268"/>
            <a:chOff x="2548467" y="1820332"/>
            <a:chExt cx="575733" cy="5672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D3A3D8-CD12-CE77-2D8C-F8CC13F896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E567D69-EEB4-8348-4445-C20553D8AC6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164EC20-F1ED-8201-3620-E594F877823D}"/>
              </a:ext>
            </a:extLst>
          </p:cNvPr>
          <p:cNvGrpSpPr/>
          <p:nvPr/>
        </p:nvGrpSpPr>
        <p:grpSpPr>
          <a:xfrm flipH="1">
            <a:off x="7856882" y="1384483"/>
            <a:ext cx="575733" cy="567268"/>
            <a:chOff x="2548467" y="1820332"/>
            <a:chExt cx="575733" cy="56726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B0A4BE1-6512-C326-BF4D-FE6249FC063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F330F03-9740-45AC-94A4-741C6DF9873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C99B08-05DC-FBE1-97AC-1EE037B5734E}"/>
              </a:ext>
            </a:extLst>
          </p:cNvPr>
          <p:cNvGrpSpPr/>
          <p:nvPr/>
        </p:nvGrpSpPr>
        <p:grpSpPr>
          <a:xfrm flipH="1" flipV="1">
            <a:off x="7856882" y="4906250"/>
            <a:ext cx="575733" cy="567268"/>
            <a:chOff x="2548467" y="1820332"/>
            <a:chExt cx="575733" cy="56726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CACE0E5-1828-7DB5-A1DE-684A9FA4E51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AA11EC-E016-708E-F70A-E0F8D5286DA6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4F4DDD7-289F-ADA9-BCFE-89500EE7E897}"/>
              </a:ext>
            </a:extLst>
          </p:cNvPr>
          <p:cNvGrpSpPr/>
          <p:nvPr/>
        </p:nvGrpSpPr>
        <p:grpSpPr>
          <a:xfrm flipV="1">
            <a:off x="3759383" y="4906248"/>
            <a:ext cx="575733" cy="567268"/>
            <a:chOff x="2548467" y="1820332"/>
            <a:chExt cx="575733" cy="56726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5056286-A40A-6890-0308-09BE55AFF3AA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033304-CBA5-A748-3781-322ACAB6920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57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8594 -0.1608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8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28633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10" y="-807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96296E-6 L 0.28633 0.1608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62" y="78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96296E-6 L -0.28633 0.1608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1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396 0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E8F7CD-2B21-39C6-3766-8765D20954A4}"/>
              </a:ext>
            </a:extLst>
          </p:cNvPr>
          <p:cNvGrpSpPr/>
          <p:nvPr/>
        </p:nvGrpSpPr>
        <p:grpSpPr>
          <a:xfrm>
            <a:off x="4815224" y="-97277"/>
            <a:ext cx="7006548" cy="7052553"/>
            <a:chOff x="4815224" y="-97277"/>
            <a:chExt cx="7006548" cy="7052553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374DADC3-E660-E96B-7688-2DCB15025BEB}"/>
                </a:ext>
              </a:extLst>
            </p:cNvPr>
            <p:cNvCxnSpPr>
              <a:cxnSpLocks/>
            </p:cNvCxnSpPr>
            <p:nvPr/>
          </p:nvCxnSpPr>
          <p:spPr>
            <a:xfrm>
              <a:off x="7344384" y="-97277"/>
              <a:ext cx="0" cy="7052553"/>
            </a:xfrm>
            <a:prstGeom prst="line">
              <a:avLst/>
            </a:prstGeom>
            <a:ln w="53975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6446EF71-910A-F810-623D-5A9A5AD15030}"/>
                </a:ext>
              </a:extLst>
            </p:cNvPr>
            <p:cNvGrpSpPr/>
            <p:nvPr/>
          </p:nvGrpSpPr>
          <p:grpSpPr>
            <a:xfrm>
              <a:off x="4815225" y="5433117"/>
              <a:ext cx="7006545" cy="1052390"/>
              <a:chOff x="4815225" y="5433117"/>
              <a:chExt cx="7006545" cy="105239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B9E0889-3320-E5EB-F4FC-FA055BDE64E2}"/>
                  </a:ext>
                </a:extLst>
              </p:cNvPr>
              <p:cNvSpPr txBox="1"/>
              <p:nvPr/>
            </p:nvSpPr>
            <p:spPr>
              <a:xfrm>
                <a:off x="7716913" y="5777853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QnA</a:t>
                </a: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71D1FFF-201E-49DB-175D-7BD3B816D135}"/>
                  </a:ext>
                </a:extLst>
              </p:cNvPr>
              <p:cNvSpPr/>
              <p:nvPr/>
            </p:nvSpPr>
            <p:spPr>
              <a:xfrm>
                <a:off x="6971846" y="5586779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05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88" name="그림 87" descr="그래픽, 클립아트, 원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73C13D4E-91EA-C072-7012-7FEBBBF90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5433117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A23212B7-85D4-EC50-16D4-674777BB8485}"/>
                </a:ext>
              </a:extLst>
            </p:cNvPr>
            <p:cNvGrpSpPr/>
            <p:nvPr/>
          </p:nvGrpSpPr>
          <p:grpSpPr>
            <a:xfrm>
              <a:off x="4818278" y="4167960"/>
              <a:ext cx="7003492" cy="1052390"/>
              <a:chOff x="4818278" y="4167960"/>
              <a:chExt cx="7003492" cy="105239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B3EC62-182C-3DB9-0D2A-0AA59D7B6627}"/>
                  </a:ext>
                </a:extLst>
              </p:cNvPr>
              <p:cNvSpPr txBox="1"/>
              <p:nvPr/>
            </p:nvSpPr>
            <p:spPr>
              <a:xfrm>
                <a:off x="7716913" y="4509489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결과물 소개</a:t>
                </a: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C1A7536-E561-F001-BBA1-0B2F6767B198}"/>
                  </a:ext>
                </a:extLst>
              </p:cNvPr>
              <p:cNvSpPr/>
              <p:nvPr/>
            </p:nvSpPr>
            <p:spPr>
              <a:xfrm>
                <a:off x="6971846" y="4321622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04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0" name="그림 89" descr="보라색, 큐브, 디자인이(가) 표시된 사진&#10;&#10;자동 생성된 설명">
                <a:extLst>
                  <a:ext uri="{FF2B5EF4-FFF2-40B4-BE49-F238E27FC236}">
                    <a16:creationId xmlns:a16="http://schemas.microsoft.com/office/drawing/2014/main" id="{06607C6C-790D-4237-7420-949721E8B5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8278" y="4167960"/>
                <a:ext cx="1052390" cy="1052390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83C9D3B7-D381-77EE-28CC-D104F548EC3C}"/>
                </a:ext>
              </a:extLst>
            </p:cNvPr>
            <p:cNvGrpSpPr/>
            <p:nvPr/>
          </p:nvGrpSpPr>
          <p:grpSpPr>
            <a:xfrm>
              <a:off x="4815225" y="2902802"/>
              <a:ext cx="7006545" cy="1052391"/>
              <a:chOff x="4815225" y="2902802"/>
              <a:chExt cx="7006545" cy="105239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9E75ECD-7B0B-4B46-83C1-E1B98D9D4705}"/>
                  </a:ext>
                </a:extLst>
              </p:cNvPr>
              <p:cNvSpPr txBox="1"/>
              <p:nvPr/>
            </p:nvSpPr>
            <p:spPr>
              <a:xfrm>
                <a:off x="7716913" y="3241125"/>
                <a:ext cx="4104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과정</a:t>
                </a: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F7022B1-9F0A-E5DE-A209-73000BFCB2ED}"/>
                  </a:ext>
                </a:extLst>
              </p:cNvPr>
              <p:cNvSpPr/>
              <p:nvPr/>
            </p:nvSpPr>
            <p:spPr>
              <a:xfrm>
                <a:off x="6971850" y="3056465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03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2" name="그림 91" descr="그래픽, 다채로움, 원, 폰트이(가) 표시된 사진&#10;&#10;자동 생성된 설명">
                <a:extLst>
                  <a:ext uri="{FF2B5EF4-FFF2-40B4-BE49-F238E27FC236}">
                    <a16:creationId xmlns:a16="http://schemas.microsoft.com/office/drawing/2014/main" id="{E75BF011-7180-89B8-C430-B5FF4F167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2902802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E1C82AB-94E2-94E0-B30D-38A21D529AA8}"/>
                </a:ext>
              </a:extLst>
            </p:cNvPr>
            <p:cNvGrpSpPr/>
            <p:nvPr/>
          </p:nvGrpSpPr>
          <p:grpSpPr>
            <a:xfrm>
              <a:off x="4815224" y="1637644"/>
              <a:ext cx="7006547" cy="1052391"/>
              <a:chOff x="4815224" y="1637644"/>
              <a:chExt cx="7006547" cy="105239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5B90AAF-0F77-2E85-2009-8F0EBAC3153E}"/>
                  </a:ext>
                </a:extLst>
              </p:cNvPr>
              <p:cNvSpPr txBox="1"/>
              <p:nvPr/>
            </p:nvSpPr>
            <p:spPr>
              <a:xfrm>
                <a:off x="7716913" y="1979174"/>
                <a:ext cx="4104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개발 기획</a:t>
                </a:r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DB71A099-A09C-B421-59FE-7AD682570D62}"/>
                  </a:ext>
                </a:extLst>
              </p:cNvPr>
              <p:cNvSpPr/>
              <p:nvPr/>
            </p:nvSpPr>
            <p:spPr>
              <a:xfrm>
                <a:off x="6971846" y="1791308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02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4" name="그림 93" descr="그래픽, 바이올렛색, 보라색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03992883-F009-71DF-DAD2-76BC51A61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4" y="1637644"/>
                <a:ext cx="1052391" cy="1052391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AADB6482-D071-4EBB-E494-3FDE3A3F614C}"/>
                </a:ext>
              </a:extLst>
            </p:cNvPr>
            <p:cNvGrpSpPr/>
            <p:nvPr/>
          </p:nvGrpSpPr>
          <p:grpSpPr>
            <a:xfrm>
              <a:off x="4815225" y="372486"/>
              <a:ext cx="7006547" cy="1052392"/>
              <a:chOff x="4815225" y="372486"/>
              <a:chExt cx="7006547" cy="1052392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8708988-9C96-FECE-2A39-667236BA13C1}"/>
                  </a:ext>
                </a:extLst>
              </p:cNvPr>
              <p:cNvSpPr txBox="1"/>
              <p:nvPr/>
            </p:nvSpPr>
            <p:spPr>
              <a:xfrm>
                <a:off x="7716913" y="717223"/>
                <a:ext cx="4104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프로젝트 개요</a:t>
                </a: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29A20A78-BBDB-3728-B333-023DC498A4C9}"/>
                  </a:ext>
                </a:extLst>
              </p:cNvPr>
              <p:cNvSpPr/>
              <p:nvPr/>
            </p:nvSpPr>
            <p:spPr>
              <a:xfrm>
                <a:off x="6971850" y="526151"/>
                <a:ext cx="745067" cy="745067"/>
              </a:xfrm>
              <a:prstGeom prst="ellipse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Cafe24 ClassicType" panose="02000800000000000000" pitchFamily="2" charset="-127"/>
                    <a:ea typeface="Cafe24 ClassicType" panose="02000800000000000000" pitchFamily="2" charset="-127"/>
                  </a:rPr>
                  <a:t>01</a:t>
                </a:r>
                <a:endParaRPr lang="ko-KR" altLang="en-US" dirty="0">
                  <a:latin typeface="Cafe24 ClassicType" panose="02000800000000000000" pitchFamily="2" charset="-127"/>
                  <a:ea typeface="Cafe24 ClassicType" panose="02000800000000000000" pitchFamily="2" charset="-127"/>
                </a:endParaRPr>
              </a:p>
            </p:txBody>
          </p:sp>
          <p:pic>
            <p:nvPicPr>
              <p:cNvPr id="96" name="그림 95" descr="그래픽, 클립아트, 그림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212C9BE6-396B-A481-74A5-DD7D9A7BC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5225" y="372486"/>
                <a:ext cx="1052392" cy="1052392"/>
              </a:xfrm>
              <a:prstGeom prst="rect">
                <a:avLst/>
              </a:prstGeom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7139A3-680F-08CB-F995-A51522C398D6}"/>
              </a:ext>
            </a:extLst>
          </p:cNvPr>
          <p:cNvSpPr/>
          <p:nvPr/>
        </p:nvSpPr>
        <p:spPr>
          <a:xfrm>
            <a:off x="448734" y="2619168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Contents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D80DC8-4188-A990-5244-408A4210B235}"/>
              </a:ext>
            </a:extLst>
          </p:cNvPr>
          <p:cNvSpPr/>
          <p:nvPr/>
        </p:nvSpPr>
        <p:spPr>
          <a:xfrm>
            <a:off x="609541" y="619464"/>
            <a:ext cx="2480733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97C8A2-D7F7-E65B-04DC-152BEB7558CE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1302 -0.2914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" y="-1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489D7C-AAD6-0F97-B895-4EC7138EE2F8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116089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86ED5-B8F1-03FB-C290-8820F6BD8AE4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0330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13555 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1" y="80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0.13594 -0.1608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97" y="-8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14388 -0.1608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-805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14388 0.1611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01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1925387" y="1384483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1925387" y="4906248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9593778" y="4906248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9593778" y="1384483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C33A91-AA88-CDF6-8CA5-792773A4A592}"/>
              </a:ext>
            </a:extLst>
          </p:cNvPr>
          <p:cNvGrpSpPr/>
          <p:nvPr/>
        </p:nvGrpSpPr>
        <p:grpSpPr>
          <a:xfrm>
            <a:off x="1924420" y="1442163"/>
            <a:ext cx="4392967" cy="3975844"/>
            <a:chOff x="1924420" y="1442163"/>
            <a:chExt cx="4392967" cy="3975844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21E177B-613F-5E6C-65B3-3D4128E33F9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387" y="1442163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A79A65E-B282-37E8-ADA3-ED3636CAD4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4420" y="5418007"/>
              <a:ext cx="4392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14057C0-687C-D147-30A3-C7CC8A3334EF}"/>
              </a:ext>
            </a:extLst>
          </p:cNvPr>
          <p:cNvGrpSpPr/>
          <p:nvPr/>
        </p:nvGrpSpPr>
        <p:grpSpPr>
          <a:xfrm>
            <a:off x="6272834" y="1441923"/>
            <a:ext cx="3888967" cy="3975844"/>
            <a:chOff x="6272834" y="1441923"/>
            <a:chExt cx="3888967" cy="3975844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4C0DB5EB-D7FE-4ECC-B138-078E1518AF1F}"/>
                </a:ext>
              </a:extLst>
            </p:cNvPr>
            <p:cNvCxnSpPr>
              <a:cxnSpLocks/>
            </p:cNvCxnSpPr>
            <p:nvPr/>
          </p:nvCxnSpPr>
          <p:spPr>
            <a:xfrm>
              <a:off x="6273801" y="1441923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234C5F3-A252-3DC7-4C91-D9B0924E466E}"/>
                </a:ext>
              </a:extLst>
            </p:cNvPr>
            <p:cNvCxnSpPr>
              <a:cxnSpLocks/>
            </p:cNvCxnSpPr>
            <p:nvPr/>
          </p:nvCxnSpPr>
          <p:spPr>
            <a:xfrm>
              <a:off x="6272834" y="5417767"/>
              <a:ext cx="3888000" cy="0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980C4A2-BF13-10B1-5FAF-0A80A392BFAE}"/>
              </a:ext>
            </a:extLst>
          </p:cNvPr>
          <p:cNvGrpSpPr/>
          <p:nvPr/>
        </p:nvGrpSpPr>
        <p:grpSpPr>
          <a:xfrm>
            <a:off x="1974859" y="1384483"/>
            <a:ext cx="8138864" cy="2169294"/>
            <a:chOff x="1974859" y="1384483"/>
            <a:chExt cx="8138864" cy="2169294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3EDEEBE-20D6-197E-7F27-58AF0880A062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CF17B0F-7EC9-7D50-E2E1-BC011A391E0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1384483"/>
              <a:ext cx="0" cy="2169294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4A39F9A-E49A-3796-1785-47BE5ABA85E7}"/>
              </a:ext>
            </a:extLst>
          </p:cNvPr>
          <p:cNvGrpSpPr/>
          <p:nvPr/>
        </p:nvGrpSpPr>
        <p:grpSpPr>
          <a:xfrm>
            <a:off x="1974859" y="3317557"/>
            <a:ext cx="8138864" cy="2155959"/>
            <a:chOff x="1974859" y="3317557"/>
            <a:chExt cx="8138864" cy="2155959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CBE14955-0C04-EB43-56FB-E23D46DEB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74859" y="3322320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5A0FCE5E-FD1B-8EA8-8F70-E9E0B72B9F64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723" y="3317557"/>
              <a:ext cx="0" cy="2151196"/>
            </a:xfrm>
            <a:prstGeom prst="line">
              <a:avLst/>
            </a:prstGeom>
            <a:ln w="1143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CDEF12-6AE2-004B-6783-7661A6F4607D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</p:spTree>
    <p:extLst>
      <p:ext uri="{BB962C8B-B14F-4D97-AF65-F5344CB8AC3E}">
        <p14:creationId xmlns:p14="http://schemas.microsoft.com/office/powerpoint/2010/main" val="212719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592BA8C-2A75-B71E-7B7C-5277038C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254" y="1668117"/>
            <a:ext cx="3521765" cy="352176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41100E0-1CB0-824E-4858-B72F0CC8E940}"/>
              </a:ext>
            </a:extLst>
          </p:cNvPr>
          <p:cNvSpPr/>
          <p:nvPr/>
        </p:nvSpPr>
        <p:spPr>
          <a:xfrm>
            <a:off x="1974859" y="1437160"/>
            <a:ext cx="8138864" cy="3975844"/>
          </a:xfrm>
          <a:prstGeom prst="rect">
            <a:avLst/>
          </a:prstGeom>
          <a:noFill/>
          <a:ln w="114300">
            <a:solidFill>
              <a:srgbClr val="7000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4216B-347B-3984-AF9C-986BF1087749}"/>
              </a:ext>
            </a:extLst>
          </p:cNvPr>
          <p:cNvSpPr txBox="1"/>
          <p:nvPr/>
        </p:nvSpPr>
        <p:spPr>
          <a:xfrm>
            <a:off x="6876083" y="1819729"/>
            <a:ext cx="3759200" cy="3370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음식이름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ko-KR" altLang="en-US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비빔밥</a:t>
            </a:r>
            <a:endParaRPr lang="en-US" altLang="ko-KR" sz="2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무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게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400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칼 로 리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586 kcal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탄수화물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89 g</a:t>
            </a:r>
          </a:p>
          <a:p>
            <a:pPr>
              <a:lnSpc>
                <a:spcPct val="150000"/>
              </a:lnSpc>
            </a:pPr>
            <a:r>
              <a:rPr lang="ko-KR" altLang="en-US" sz="2400" kern="0" spc="22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단 백 질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 22 g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지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식이</a:t>
            </a:r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방 </a:t>
            </a:r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:  </a:t>
            </a:r>
            <a:r>
              <a:rPr lang="en-US" altLang="ko-KR" sz="2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14 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13616" y="1380779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08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EA23175-EE45-6F16-2DB6-85F604C1D349}"/>
              </a:ext>
            </a:extLst>
          </p:cNvPr>
          <p:cNvSpPr/>
          <p:nvPr/>
        </p:nvSpPr>
        <p:spPr>
          <a:xfrm>
            <a:off x="1905000" y="1381125"/>
            <a:ext cx="826135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CF5373-EDA4-98D0-8D93-134E23752AC2}"/>
              </a:ext>
            </a:extLst>
          </p:cNvPr>
          <p:cNvSpPr/>
          <p:nvPr/>
        </p:nvSpPr>
        <p:spPr>
          <a:xfrm>
            <a:off x="4116000" y="1381125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9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ECBF9F-859F-8F96-105F-55D91B91AEE6}"/>
              </a:ext>
            </a:extLst>
          </p:cNvPr>
          <p:cNvSpPr/>
          <p:nvPr/>
        </p:nvSpPr>
        <p:spPr>
          <a:xfrm>
            <a:off x="4116000" y="1384697"/>
            <a:ext cx="3960000" cy="4088606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07FC96-AF71-9062-941C-5690637A3792}"/>
              </a:ext>
            </a:extLst>
          </p:cNvPr>
          <p:cNvSpPr/>
          <p:nvPr/>
        </p:nvSpPr>
        <p:spPr>
          <a:xfrm>
            <a:off x="4116000" y="2894001"/>
            <a:ext cx="3959999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AFE335-34AE-EAFB-6C32-2F12A16ED8E9}"/>
              </a:ext>
            </a:extLst>
          </p:cNvPr>
          <p:cNvSpPr/>
          <p:nvPr/>
        </p:nvSpPr>
        <p:spPr>
          <a:xfrm>
            <a:off x="5369525" y="2894001"/>
            <a:ext cx="1456725" cy="1062853"/>
          </a:xfrm>
          <a:prstGeom prst="rect">
            <a:avLst/>
          </a:prstGeom>
          <a:solidFill>
            <a:srgbClr val="E3D3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579D26-FA65-A59F-076B-C58EE350D21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B21683-FEF5-069C-C6CE-6AFA08078651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6C0D6724-67FC-E33D-25EF-65DAEDC9E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4CDA3-8A22-567A-E499-5C5A487F09E5}"/>
              </a:ext>
            </a:extLst>
          </p:cNvPr>
          <p:cNvSpPr/>
          <p:nvPr/>
        </p:nvSpPr>
        <p:spPr>
          <a:xfrm>
            <a:off x="4115998" y="1380716"/>
            <a:ext cx="3960000" cy="40886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00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11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EE48FE-847D-2741-9F20-57A2B9E523DA}"/>
              </a:ext>
            </a:extLst>
          </p:cNvPr>
          <p:cNvGrpSpPr/>
          <p:nvPr/>
        </p:nvGrpSpPr>
        <p:grpSpPr>
          <a:xfrm>
            <a:off x="5367339" y="2894001"/>
            <a:ext cx="1457324" cy="1062037"/>
            <a:chOff x="5367339" y="2319338"/>
            <a:chExt cx="1457324" cy="1062037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2E312C9-A802-DCDC-1015-3F3A45013D06}"/>
                </a:ext>
              </a:extLst>
            </p:cNvPr>
            <p:cNvSpPr/>
            <p:nvPr/>
          </p:nvSpPr>
          <p:spPr>
            <a:xfrm>
              <a:off x="5367339" y="2319338"/>
              <a:ext cx="1457324" cy="1062037"/>
            </a:xfrm>
            <a:prstGeom prst="rect">
              <a:avLst/>
            </a:prstGeom>
            <a:solidFill>
              <a:srgbClr val="E3D3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</a:t>
              </a:r>
              <a:endParaRPr lang="ko-KR" altLang="en-US" sz="16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43" name="그림 4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75C8E2B-7FD8-A829-7273-94F98DC70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66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83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77565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A2CC3F-1B0F-F28D-EC78-6159EB4FBA3F}"/>
              </a:ext>
            </a:extLst>
          </p:cNvPr>
          <p:cNvGrpSpPr/>
          <p:nvPr/>
        </p:nvGrpSpPr>
        <p:grpSpPr>
          <a:xfrm>
            <a:off x="-575733" y="-567268"/>
            <a:ext cx="575733" cy="567268"/>
            <a:chOff x="2548467" y="1820332"/>
            <a:chExt cx="575733" cy="56726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4D456CB-33B9-5DA3-A2AC-F750611F64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971CA9B-D32E-ABE4-87EE-71548F4D66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934B79D-27BC-150B-99C0-637DD7A7B70A}"/>
              </a:ext>
            </a:extLst>
          </p:cNvPr>
          <p:cNvGrpSpPr/>
          <p:nvPr/>
        </p:nvGrpSpPr>
        <p:grpSpPr>
          <a:xfrm flipV="1">
            <a:off x="-575734" y="6858000"/>
            <a:ext cx="575733" cy="567268"/>
            <a:chOff x="2548467" y="1820332"/>
            <a:chExt cx="575733" cy="56726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BB68C91-2149-8067-4E2B-BB942A8DCED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CF80FE7-FE12-27FA-2ABA-819CDB6F9AE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739DCE5-B08D-673F-8873-1C67F57F2853}"/>
              </a:ext>
            </a:extLst>
          </p:cNvPr>
          <p:cNvGrpSpPr/>
          <p:nvPr/>
        </p:nvGrpSpPr>
        <p:grpSpPr>
          <a:xfrm flipH="1" flipV="1">
            <a:off x="12192000" y="6858000"/>
            <a:ext cx="575733" cy="567268"/>
            <a:chOff x="2548467" y="1820332"/>
            <a:chExt cx="575733" cy="5672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ABE8F33-E9D7-E108-6F34-AA5152CBDCD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42927C1-0FA5-7135-AA98-333320BA5032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389794C-6248-1728-43D2-EBA23A61EA4F}"/>
              </a:ext>
            </a:extLst>
          </p:cNvPr>
          <p:cNvGrpSpPr/>
          <p:nvPr/>
        </p:nvGrpSpPr>
        <p:grpSpPr>
          <a:xfrm flipH="1">
            <a:off x="12192000" y="-567268"/>
            <a:ext cx="575733" cy="567268"/>
            <a:chOff x="2548467" y="1820332"/>
            <a:chExt cx="575733" cy="56726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F8F12C5-61E7-F205-800D-1F16D15C3D78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6A313D8-D818-6F59-583A-1E545618261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6EBECD-2950-37F2-DC2B-0C674B3CD4AF}"/>
              </a:ext>
            </a:extLst>
          </p:cNvPr>
          <p:cNvGraphicFramePr>
            <a:graphicFrameLocks noGrp="1"/>
          </p:cNvGraphicFramePr>
          <p:nvPr/>
        </p:nvGraphicFramePr>
        <p:xfrm>
          <a:off x="950911" y="773329"/>
          <a:ext cx="10290175" cy="5834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025">
                  <a:extLst>
                    <a:ext uri="{9D8B030D-6E8A-4147-A177-3AD203B41FA5}">
                      <a16:colId xmlns:a16="http://schemas.microsoft.com/office/drawing/2014/main" val="361533013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945178965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427097464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53868249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117890116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2092659008"/>
                    </a:ext>
                  </a:extLst>
                </a:gridCol>
                <a:gridCol w="1470025">
                  <a:extLst>
                    <a:ext uri="{9D8B030D-6E8A-4147-A177-3AD203B41FA5}">
                      <a16:colId xmlns:a16="http://schemas.microsoft.com/office/drawing/2014/main" val="3092621682"/>
                    </a:ext>
                  </a:extLst>
                </a:gridCol>
              </a:tblGrid>
              <a:tr h="4712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rgbClr val="FFC000"/>
                          </a:solidFill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SUN</a:t>
                      </a:r>
                      <a:endParaRPr lang="ko-KR" altLang="en-US" b="0" dirty="0">
                        <a:solidFill>
                          <a:srgbClr val="FFC000"/>
                        </a:solidFill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MON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TUE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WED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THU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FRI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Cafe24 ClassicType" panose="02000800000000000000" pitchFamily="2" charset="-127"/>
                          <a:ea typeface="Cafe24 ClassicType" panose="02000800000000000000" pitchFamily="2" charset="-127"/>
                        </a:rPr>
                        <a:t>SAT</a:t>
                      </a:r>
                      <a:endParaRPr lang="ko-KR" altLang="en-US" b="0" dirty="0">
                        <a:latin typeface="Cafe24 ClassicType" panose="02000800000000000000" pitchFamily="2" charset="-127"/>
                        <a:ea typeface="Cafe24 ClassicType" panose="02000800000000000000" pitchFamily="2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290355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9869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227044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52708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343263"/>
                  </a:ext>
                </a:extLst>
              </a:tr>
              <a:tr h="107273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832312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C2B00F-E2A0-3E87-7FC1-296A634F03FC}"/>
              </a:ext>
            </a:extLst>
          </p:cNvPr>
          <p:cNvGrpSpPr/>
          <p:nvPr/>
        </p:nvGrpSpPr>
        <p:grpSpPr>
          <a:xfrm>
            <a:off x="1295061" y="126999"/>
            <a:ext cx="9601878" cy="3174481"/>
            <a:chOff x="1295061" y="126999"/>
            <a:chExt cx="9601878" cy="31744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54233-B9A0-1DA8-3AFD-8F00015A999F}"/>
                </a:ext>
              </a:extLst>
            </p:cNvPr>
            <p:cNvSpPr txBox="1"/>
            <p:nvPr/>
          </p:nvSpPr>
          <p:spPr>
            <a:xfrm>
              <a:off x="3814762" y="126999"/>
              <a:ext cx="4562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2024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3600" dirty="0">
                  <a:solidFill>
                    <a:srgbClr val="7000D8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7</a:t>
              </a:r>
              <a:r>
                <a:rPr lang="en-US" altLang="ko-KR" sz="3600" dirty="0"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 </a:t>
              </a:r>
              <a:r>
                <a:rPr lang="en-US" altLang="ko-KR" sz="2400" dirty="0">
                  <a:solidFill>
                    <a:srgbClr val="460086"/>
                  </a:solidFill>
                  <a:latin typeface="Cafe24 ClassicType" panose="02000800000000000000" pitchFamily="2" charset="-127"/>
                  <a:ea typeface="Cafe24 ClassicType" panose="02000800000000000000" pitchFamily="2" charset="-127"/>
                </a:rPr>
                <a:t>JULY</a:t>
              </a:r>
              <a:endParaRPr lang="ko-KR" altLang="en-US" sz="3600" dirty="0">
                <a:solidFill>
                  <a:srgbClr val="460086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endParaRPr>
            </a:p>
          </p:txBody>
        </p:sp>
        <p:pic>
          <p:nvPicPr>
            <p:cNvPr id="18" name="그림 17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9A136257-1D22-95B8-A51F-80DFFF9B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2455390"/>
              <a:ext cx="846090" cy="846090"/>
            </a:xfrm>
            <a:prstGeom prst="rect">
              <a:avLst/>
            </a:prstGeom>
          </p:spPr>
        </p:pic>
        <p:pic>
          <p:nvPicPr>
            <p:cNvPr id="19" name="그림 18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8ADCF09E-7B35-F661-9C0F-2E985162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657" y="1376118"/>
              <a:ext cx="846090" cy="846090"/>
            </a:xfrm>
            <a:prstGeom prst="rect">
              <a:avLst/>
            </a:prstGeom>
          </p:spPr>
        </p:pic>
        <p:pic>
          <p:nvPicPr>
            <p:cNvPr id="20" name="그림 19" descr="스마일리, 이모티콘, 동물 피규어, 클립아트이(가) 표시된 사진&#10;&#10;자동 생성된 설명">
              <a:extLst>
                <a:ext uri="{FF2B5EF4-FFF2-40B4-BE49-F238E27FC236}">
                  <a16:creationId xmlns:a16="http://schemas.microsoft.com/office/drawing/2014/main" id="{97802CD3-8909-1358-5976-6C636D96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549" y="1376118"/>
              <a:ext cx="846090" cy="846090"/>
            </a:xfrm>
            <a:prstGeom prst="rect">
              <a:avLst/>
            </a:prstGeom>
          </p:spPr>
        </p:pic>
        <p:pic>
          <p:nvPicPr>
            <p:cNvPr id="21" name="그림 20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031FE94B-30C3-4ADD-A854-FF41997E3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2455390"/>
              <a:ext cx="846090" cy="846090"/>
            </a:xfrm>
            <a:prstGeom prst="rect">
              <a:avLst/>
            </a:prstGeom>
          </p:spPr>
        </p:pic>
        <p:pic>
          <p:nvPicPr>
            <p:cNvPr id="22" name="그림 21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BE83730-D679-AB7B-C918-218222A48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0849" y="1376118"/>
              <a:ext cx="846090" cy="846090"/>
            </a:xfrm>
            <a:prstGeom prst="rect">
              <a:avLst/>
            </a:prstGeom>
          </p:spPr>
        </p:pic>
        <p:pic>
          <p:nvPicPr>
            <p:cNvPr id="23" name="그림 22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2A118FBB-0452-AEF7-28C3-7DFA8ADCA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249" y="1376118"/>
              <a:ext cx="846090" cy="846090"/>
            </a:xfrm>
            <a:prstGeom prst="rect">
              <a:avLst/>
            </a:prstGeom>
          </p:spPr>
        </p:pic>
        <p:pic>
          <p:nvPicPr>
            <p:cNvPr id="24" name="그림 23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15B6BE8D-FE9A-FA9B-2A97-8317D04A5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1376118"/>
              <a:ext cx="846090" cy="846090"/>
            </a:xfrm>
            <a:prstGeom prst="rect">
              <a:avLst/>
            </a:prstGeom>
          </p:spPr>
        </p:pic>
        <p:pic>
          <p:nvPicPr>
            <p:cNvPr id="25" name="그림 24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F5254FC3-3C06-9624-CE7E-608C816D0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4361" y="1376118"/>
              <a:ext cx="846090" cy="846090"/>
            </a:xfrm>
            <a:prstGeom prst="rect">
              <a:avLst/>
            </a:prstGeom>
          </p:spPr>
        </p:pic>
        <p:pic>
          <p:nvPicPr>
            <p:cNvPr id="26" name="그림 25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AAB1701C-7A90-C046-4601-0FEBDC9C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953" y="2455390"/>
              <a:ext cx="846090" cy="846090"/>
            </a:xfrm>
            <a:prstGeom prst="rect">
              <a:avLst/>
            </a:prstGeom>
          </p:spPr>
        </p:pic>
        <p:pic>
          <p:nvPicPr>
            <p:cNvPr id="27" name="그림 26" descr="만화 영화, 스마일리, 이모티콘, 미소이(가) 표시된 사진&#10;&#10;자동 생성된 설명">
              <a:extLst>
                <a:ext uri="{FF2B5EF4-FFF2-40B4-BE49-F238E27FC236}">
                  <a16:creationId xmlns:a16="http://schemas.microsoft.com/office/drawing/2014/main" id="{E08C0903-478E-34FB-59FC-4C1974F19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061" y="2455390"/>
              <a:ext cx="846090" cy="846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3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6914 0.12338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61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L 0.06914 -0.12338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-61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-0.06927 -0.1254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627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6 L -0.06979 0.12338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33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안경, 인간의 얼굴, 만화 영화, 미소이(가) 표시된 사진&#10;&#10;자동 생성된 설명">
            <a:extLst>
              <a:ext uri="{FF2B5EF4-FFF2-40B4-BE49-F238E27FC236}">
                <a16:creationId xmlns:a16="http://schemas.microsoft.com/office/drawing/2014/main" id="{F3861FC6-0A22-E924-B977-BAAC0D3C3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31" y="2542088"/>
            <a:ext cx="2831103" cy="3269467"/>
          </a:xfrm>
          <a:prstGeom prst="rect">
            <a:avLst/>
          </a:prstGeom>
        </p:spPr>
      </p:pic>
      <p:pic>
        <p:nvPicPr>
          <p:cNvPr id="10" name="그림 9" descr="미소, 만화 영화, 입술, 인간의 얼굴이(가) 표시된 사진&#10;&#10;자동 생성된 설명">
            <a:extLst>
              <a:ext uri="{FF2B5EF4-FFF2-40B4-BE49-F238E27FC236}">
                <a16:creationId xmlns:a16="http://schemas.microsoft.com/office/drawing/2014/main" id="{D19BA195-2D6A-796B-3746-BD7EB7410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245" y="1635526"/>
            <a:ext cx="2100855" cy="2100855"/>
          </a:xfrm>
          <a:prstGeom prst="rect">
            <a:avLst/>
          </a:prstGeom>
        </p:spPr>
      </p:pic>
      <p:pic>
        <p:nvPicPr>
          <p:cNvPr id="8" name="그림 7" descr="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D9459F05-68BA-B658-19F8-07B56E5FD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72" y="1477515"/>
            <a:ext cx="2100854" cy="2100854"/>
          </a:xfrm>
          <a:prstGeom prst="rect">
            <a:avLst/>
          </a:prstGeom>
        </p:spPr>
      </p:pic>
      <p:pic>
        <p:nvPicPr>
          <p:cNvPr id="12" name="그림 11" descr="만화 영화, 안경, 인간의 얼굴, 장난감이(가) 표시된 사진&#10;&#10;자동 생성된 설명">
            <a:extLst>
              <a:ext uri="{FF2B5EF4-FFF2-40B4-BE49-F238E27FC236}">
                <a16:creationId xmlns:a16="http://schemas.microsoft.com/office/drawing/2014/main" id="{449AA70B-B687-8027-4D43-818D44CD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86" y="3126393"/>
            <a:ext cx="2100855" cy="2100855"/>
          </a:xfrm>
          <a:prstGeom prst="rect">
            <a:avLst/>
          </a:prstGeom>
        </p:spPr>
      </p:pic>
      <p:pic>
        <p:nvPicPr>
          <p:cNvPr id="14" name="그림 13" descr="안경, 미소, 만화 영화이(가) 표시된 사진&#10;&#10;자동 생성된 설명">
            <a:extLst>
              <a:ext uri="{FF2B5EF4-FFF2-40B4-BE49-F238E27FC236}">
                <a16:creationId xmlns:a16="http://schemas.microsoft.com/office/drawing/2014/main" id="{C463F260-6A57-41B9-14D6-CAD43A151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04" y="1451695"/>
            <a:ext cx="2327382" cy="2327382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E02956-5A7A-43E1-696C-01F0F86C1E37}"/>
              </a:ext>
            </a:extLst>
          </p:cNvPr>
          <p:cNvSpPr/>
          <p:nvPr/>
        </p:nvSpPr>
        <p:spPr>
          <a:xfrm>
            <a:off x="605424" y="619464"/>
            <a:ext cx="35093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Team</a:t>
            </a:r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Danzi</a:t>
            </a:r>
            <a:endParaRPr lang="ko-KR" altLang="en-US" sz="3600" dirty="0"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BB934-7624-8052-5F1B-6FA1AAAE8EAA}"/>
              </a:ext>
            </a:extLst>
          </p:cNvPr>
          <p:cNvSpPr txBox="1"/>
          <p:nvPr/>
        </p:nvSpPr>
        <p:spPr>
          <a:xfrm>
            <a:off x="651337" y="3615840"/>
            <a:ext cx="18553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허동우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(</a:t>
            </a:r>
            <a:r>
              <a:rPr lang="en-US" altLang="ko-KR" sz="16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P</a:t>
            </a:r>
            <a:r>
              <a:rPr lang="en-US" altLang="ko-KR" sz="16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M)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338C5A3-341C-A282-8BEE-9F24CCE9CDA2}"/>
              </a:ext>
            </a:extLst>
          </p:cNvPr>
          <p:cNvSpPr txBox="1"/>
          <p:nvPr/>
        </p:nvSpPr>
        <p:spPr>
          <a:xfrm>
            <a:off x="2582793" y="5026988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김유리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양추정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4BECD-732C-D29B-DD96-0544A04C6860}"/>
              </a:ext>
            </a:extLst>
          </p:cNvPr>
          <p:cNvSpPr txBox="1"/>
          <p:nvPr/>
        </p:nvSpPr>
        <p:spPr>
          <a:xfrm>
            <a:off x="7025353" y="5026988"/>
            <a:ext cx="26582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송대선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Cross Platform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 개발</a:t>
            </a: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데이터 정제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9482D-7DAA-CBD8-2603-79AAB2B0994E}"/>
              </a:ext>
            </a:extLst>
          </p:cNvPr>
          <p:cNvSpPr txBox="1"/>
          <p:nvPr/>
        </p:nvSpPr>
        <p:spPr>
          <a:xfrm>
            <a:off x="9358245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정지윤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객체탐지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85D5EF-B284-3087-F91D-1301CF487BF0}"/>
              </a:ext>
            </a:extLst>
          </p:cNvPr>
          <p:cNvSpPr txBox="1"/>
          <p:nvPr/>
        </p:nvSpPr>
        <p:spPr>
          <a:xfrm>
            <a:off x="4841279" y="3615840"/>
            <a:ext cx="25094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spc="300" dirty="0">
                <a:solidFill>
                  <a:srgbClr val="7000D8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류가연</a:t>
            </a:r>
            <a:endParaRPr lang="en-US" altLang="ko-KR" sz="2000" spc="300" dirty="0">
              <a:solidFill>
                <a:srgbClr val="7000D8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BE </a:t>
            </a:r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개발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460086"/>
                </a:solidFill>
                <a:latin typeface="여기어때 잘난체 고딕 TTF" pitchFamily="2" charset="-127"/>
                <a:ea typeface="여기어때 잘난체 고딕 TTF" pitchFamily="2" charset="-127"/>
              </a:rPr>
              <a:t>음식분류 모델 설계</a:t>
            </a:r>
            <a:endParaRPr lang="en-US" altLang="ko-KR" sz="1600" dirty="0">
              <a:solidFill>
                <a:srgbClr val="460086"/>
              </a:solidFill>
              <a:latin typeface="여기어때 잘난체 고딕 TTF" pitchFamily="2" charset="-127"/>
              <a:ea typeface="여기어때 잘난체 고딕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22511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15F5E0-7E79-728F-CFE9-281310996C6A}"/>
              </a:ext>
            </a:extLst>
          </p:cNvPr>
          <p:cNvGrpSpPr/>
          <p:nvPr/>
        </p:nvGrpSpPr>
        <p:grpSpPr>
          <a:xfrm>
            <a:off x="7154334" y="1790081"/>
            <a:ext cx="2480736" cy="4404521"/>
            <a:chOff x="7154336" y="1790080"/>
            <a:chExt cx="2480736" cy="440452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2CD0D1F-515E-FD9A-6661-AA158334759B}"/>
                </a:ext>
              </a:extLst>
            </p:cNvPr>
            <p:cNvGrpSpPr/>
            <p:nvPr/>
          </p:nvGrpSpPr>
          <p:grpSpPr>
            <a:xfrm>
              <a:off x="7154337" y="1790080"/>
              <a:ext cx="2480735" cy="4404521"/>
              <a:chOff x="7154337" y="1790080"/>
              <a:chExt cx="2480735" cy="4404521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4C474D69-0C97-7A95-1169-80055362F1C3}"/>
                  </a:ext>
                </a:extLst>
              </p:cNvPr>
              <p:cNvSpPr/>
              <p:nvPr/>
            </p:nvSpPr>
            <p:spPr>
              <a:xfrm>
                <a:off x="7154339" y="1790080"/>
                <a:ext cx="2480733" cy="2480733"/>
              </a:xfrm>
              <a:prstGeom prst="roundRect">
                <a:avLst/>
              </a:prstGeom>
              <a:solidFill>
                <a:srgbClr val="7000D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79FB4B-94E6-C27C-ADDE-013DBFFE483A}"/>
                  </a:ext>
                </a:extLst>
              </p:cNvPr>
              <p:cNvSpPr txBox="1"/>
              <p:nvPr/>
            </p:nvSpPr>
            <p:spPr>
              <a:xfrm>
                <a:off x="7154337" y="4994272"/>
                <a:ext cx="248073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매일 섭취하는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사진을 통해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나만의 다이어트 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캘린더 관리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A6AEBA6-5B6A-F5AA-DB2E-A7103EE65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87193" y="2131711"/>
              <a:ext cx="1895145" cy="1895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39D6E8-A1FF-F4A2-C0FA-8685E180FF7E}"/>
                </a:ext>
              </a:extLst>
            </p:cNvPr>
            <p:cNvSpPr txBox="1"/>
            <p:nvPr/>
          </p:nvSpPr>
          <p:spPr>
            <a:xfrm>
              <a:off x="7154336" y="4448611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다이어트 캘린더 </a:t>
              </a:r>
              <a:endPara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94B0792-7CBD-6F68-2BF4-04FDC3491CAE}"/>
              </a:ext>
            </a:extLst>
          </p:cNvPr>
          <p:cNvGrpSpPr/>
          <p:nvPr/>
        </p:nvGrpSpPr>
        <p:grpSpPr>
          <a:xfrm>
            <a:off x="2556930" y="1790081"/>
            <a:ext cx="2480733" cy="4127522"/>
            <a:chOff x="2556930" y="1790081"/>
            <a:chExt cx="2480733" cy="4127522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4F6B59F-8427-BDF9-CD77-BE791F4AD566}"/>
                </a:ext>
              </a:extLst>
            </p:cNvPr>
            <p:cNvGrpSpPr/>
            <p:nvPr/>
          </p:nvGrpSpPr>
          <p:grpSpPr>
            <a:xfrm>
              <a:off x="2556930" y="1790081"/>
              <a:ext cx="2480733" cy="4127522"/>
              <a:chOff x="2556930" y="1790081"/>
              <a:chExt cx="2480733" cy="4127522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440026B-915B-9849-BBF6-CA5D88825198}"/>
                  </a:ext>
                </a:extLst>
              </p:cNvPr>
              <p:cNvGrpSpPr/>
              <p:nvPr/>
            </p:nvGrpSpPr>
            <p:grpSpPr>
              <a:xfrm>
                <a:off x="2556930" y="1790081"/>
                <a:ext cx="2480733" cy="2480733"/>
                <a:chOff x="1198030" y="1976749"/>
                <a:chExt cx="2480733" cy="248073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8FED036E-654F-028D-4AD8-400D4C262858}"/>
                    </a:ext>
                  </a:extLst>
                </p:cNvPr>
                <p:cNvSpPr/>
                <p:nvPr/>
              </p:nvSpPr>
              <p:spPr>
                <a:xfrm>
                  <a:off x="1198030" y="1976749"/>
                  <a:ext cx="2480733" cy="2480733"/>
                </a:xfrm>
                <a:prstGeom prst="roundRect">
                  <a:avLst/>
                </a:prstGeom>
                <a:solidFill>
                  <a:srgbClr val="7000D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CAB6D8D6-A4C4-0276-315F-7D767A0E2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0762" y="2318379"/>
                  <a:ext cx="1975271" cy="1975271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8D4-1BA8-A5F7-C013-F0F9432FE708}"/>
                  </a:ext>
                </a:extLst>
              </p:cNvPr>
              <p:cNvSpPr txBox="1"/>
              <p:nvPr/>
            </p:nvSpPr>
            <p:spPr>
              <a:xfrm>
                <a:off x="2556930" y="4994273"/>
                <a:ext cx="248073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사진으로부터</a:t>
                </a:r>
                <a:endPara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음식의 칼로리</a:t>
                </a:r>
                <a:r>
                  <a:rPr lang="en-US" altLang="ko-KR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,</a:t>
                </a:r>
              </a:p>
              <a:p>
                <a:pPr algn="ctr"/>
                <a:r>
                  <a:rPr lang="ko-KR" altLang="en-US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탄단지 산출</a:t>
                </a:r>
                <a:endParaRPr lang="ko-KR" altLang="en-US" sz="40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BB2FA5A-4CBF-B493-AEE8-50300D41E29B}"/>
                </a:ext>
              </a:extLst>
            </p:cNvPr>
            <p:cNvSpPr txBox="1"/>
            <p:nvPr/>
          </p:nvSpPr>
          <p:spPr>
            <a:xfrm>
              <a:off x="2556930" y="4448612"/>
              <a:ext cx="2480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 to Kcal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F47A17-7442-9AA1-D003-C7587472D038}"/>
              </a:ext>
            </a:extLst>
          </p:cNvPr>
          <p:cNvGrpSpPr/>
          <p:nvPr/>
        </p:nvGrpSpPr>
        <p:grpSpPr>
          <a:xfrm>
            <a:off x="269007" y="280796"/>
            <a:ext cx="575733" cy="567268"/>
            <a:chOff x="2548467" y="1820332"/>
            <a:chExt cx="575733" cy="56726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E1101E-1DB0-6741-4379-D294089C86C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9772568-3E34-6B50-6327-A3948805FB5E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D7F935-34F2-68F7-5ECC-66588EA18AE0}"/>
              </a:ext>
            </a:extLst>
          </p:cNvPr>
          <p:cNvGrpSpPr/>
          <p:nvPr/>
        </p:nvGrpSpPr>
        <p:grpSpPr>
          <a:xfrm flipH="1">
            <a:off x="11343143" y="280796"/>
            <a:ext cx="575733" cy="567268"/>
            <a:chOff x="2548467" y="1820332"/>
            <a:chExt cx="575733" cy="56726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90BE-6B3A-4E9A-FDF9-2978A5FF75BD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8F771-6601-8DA5-3F1E-5246B680EDC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523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0.18854 0.0023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B604A8B-C105-0053-E48D-E19A718FAD61}"/>
              </a:ext>
            </a:extLst>
          </p:cNvPr>
          <p:cNvSpPr/>
          <p:nvPr/>
        </p:nvSpPr>
        <p:spPr>
          <a:xfrm>
            <a:off x="4855633" y="1799508"/>
            <a:ext cx="2480733" cy="2480733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2B779-3ADC-E03E-BC22-07ED88307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8487" y="2141139"/>
            <a:ext cx="1895145" cy="189514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B711AC09-466B-22A2-D568-A490355B0D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C474D69-0C97-7A95-1169-80055362F1C3}"/>
              </a:ext>
            </a:extLst>
          </p:cNvPr>
          <p:cNvSpPr/>
          <p:nvPr/>
        </p:nvSpPr>
        <p:spPr>
          <a:xfrm>
            <a:off x="4855633" y="1790080"/>
            <a:ext cx="2480733" cy="2480733"/>
          </a:xfrm>
          <a:prstGeom prst="roundRect">
            <a:avLst/>
          </a:prstGeom>
          <a:solidFill>
            <a:srgbClr val="7000D8"/>
          </a:solidFill>
          <a:ln w="3175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B190D-1C00-CA62-848A-419CF0E0BFA7}"/>
              </a:ext>
            </a:extLst>
          </p:cNvPr>
          <p:cNvSpPr txBox="1"/>
          <p:nvPr/>
        </p:nvSpPr>
        <p:spPr>
          <a:xfrm>
            <a:off x="3582955" y="4545765"/>
            <a:ext cx="50260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i="1" dirty="0">
                <a:solidFill>
                  <a:srgbClr val="7000D8"/>
                </a:solidFill>
                <a:latin typeface="Giveny Free" pitchFamily="2" charset="0"/>
              </a:rPr>
              <a:t>Diet Planner</a:t>
            </a:r>
          </a:p>
          <a:p>
            <a:pPr algn="ctr"/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On</a:t>
            </a:r>
            <a:r>
              <a:rPr lang="en-US" altLang="ko-KR" sz="4000" i="1" dirty="0">
                <a:solidFill>
                  <a:srgbClr val="7000D8"/>
                </a:solidFill>
                <a:latin typeface="Aptos Narrow" panose="020B0004020202020204" pitchFamily="34" charset="0"/>
              </a:rPr>
              <a:t>:</a:t>
            </a:r>
            <a:r>
              <a:rPr lang="en-US" altLang="ko-KR" sz="4000" b="1" i="1" dirty="0">
                <a:solidFill>
                  <a:srgbClr val="7000D8"/>
                </a:solidFill>
                <a:latin typeface="Giveny Free" pitchFamily="2" charset="0"/>
              </a:rPr>
              <a:t>ly</a:t>
            </a:r>
            <a:r>
              <a:rPr lang="en-US" altLang="ko-KR" sz="4000" i="1" dirty="0">
                <a:solidFill>
                  <a:srgbClr val="7000D8"/>
                </a:solidFill>
                <a:latin typeface="Giveny Free" pitchFamily="2" charset="0"/>
              </a:rPr>
              <a:t> for you</a:t>
            </a:r>
          </a:p>
        </p:txBody>
      </p:sp>
      <p:pic>
        <p:nvPicPr>
          <p:cNvPr id="4" name="그림 3" descr="폰트, 친필, 블랙, 서예이(가) 표시된 사진&#10;&#10;자동 생성된 설명">
            <a:extLst>
              <a:ext uri="{FF2B5EF4-FFF2-40B4-BE49-F238E27FC236}">
                <a16:creationId xmlns:a16="http://schemas.microsoft.com/office/drawing/2014/main" id="{19CDB062-4308-669A-86DE-8C0251919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3" y="2414665"/>
            <a:ext cx="2480733" cy="135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09317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797152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849017"/>
      </p:ext>
    </p:extLst>
  </p:cSld>
  <p:clrMapOvr>
    <a:masterClrMapping/>
  </p:clrMapOvr>
  <p:transition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바이올렛색, 보라색, 그래픽 디자인이(가) 표시된 사진&#10;&#10;자동 생성된 설명">
            <a:extLst>
              <a:ext uri="{FF2B5EF4-FFF2-40B4-BE49-F238E27FC236}">
                <a16:creationId xmlns:a16="http://schemas.microsoft.com/office/drawing/2014/main" id="{833FA858-6270-F79F-125A-532843A75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7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기획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02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550538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91426627"/>
      </p:ext>
    </p:extLst>
  </p:cSld>
  <p:clrMapOvr>
    <a:masterClrMapping/>
  </p:clrMapOvr>
  <p:transition advClick="0" advTm="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065388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과정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763890D-FDB0-E431-7292-CFA4B1DCC157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 flipV="1">
            <a:off x="2681729" y="4307150"/>
            <a:ext cx="6828540" cy="3413"/>
          </a:xfrm>
          <a:prstGeom prst="line">
            <a:avLst/>
          </a:prstGeom>
          <a:ln w="44450">
            <a:solidFill>
              <a:srgbClr val="7000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D8828254-8D34-4EA4-ABC2-968C0D002510}"/>
              </a:ext>
            </a:extLst>
          </p:cNvPr>
          <p:cNvGrpSpPr/>
          <p:nvPr/>
        </p:nvGrpSpPr>
        <p:grpSpPr>
          <a:xfrm>
            <a:off x="9510269" y="2344848"/>
            <a:ext cx="1836991" cy="2193822"/>
            <a:chOff x="7657582" y="2344848"/>
            <a:chExt cx="1836991" cy="2193822"/>
          </a:xfrm>
        </p:grpSpPr>
        <p:pic>
          <p:nvPicPr>
            <p:cNvPr id="30" name="그림 29" descr="그래픽, 폰트, 원, 상징이(가) 표시된 사진&#10;&#10;자동 생성된 설명">
              <a:extLst>
                <a:ext uri="{FF2B5EF4-FFF2-40B4-BE49-F238E27FC236}">
                  <a16:creationId xmlns:a16="http://schemas.microsoft.com/office/drawing/2014/main" id="{242649D7-7F03-9938-1EEF-8B1934FA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9989" y="2344848"/>
              <a:ext cx="1532176" cy="1532176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1654FC2-DA35-FBED-A8BE-6DAF4FA5ADEC}"/>
                </a:ext>
              </a:extLst>
            </p:cNvPr>
            <p:cNvSpPr/>
            <p:nvPr/>
          </p:nvSpPr>
          <p:spPr>
            <a:xfrm>
              <a:off x="7657582" y="4075630"/>
              <a:ext cx="1836991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테스트</a:t>
              </a:r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시연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B031DF-B694-9CC3-8599-4A8EF69FCB11}"/>
              </a:ext>
            </a:extLst>
          </p:cNvPr>
          <p:cNvGrpSpPr/>
          <p:nvPr/>
        </p:nvGrpSpPr>
        <p:grpSpPr>
          <a:xfrm>
            <a:off x="5177505" y="2330382"/>
            <a:ext cx="1836990" cy="2197235"/>
            <a:chOff x="3034482" y="2344849"/>
            <a:chExt cx="1836990" cy="219723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CE8C53E-05C3-40AC-2F87-41865CA26DCE}"/>
                </a:ext>
              </a:extLst>
            </p:cNvPr>
            <p:cNvSpPr/>
            <p:nvPr/>
          </p:nvSpPr>
          <p:spPr>
            <a:xfrm>
              <a:off x="3034482" y="4079044"/>
              <a:ext cx="1836990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설계</a:t>
              </a:r>
              <a:r>
                <a:rPr lang="en-US" altLang="ko-KR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&amp;</a:t>
              </a:r>
              <a:r>
                <a:rPr lang="ko-KR" altLang="en-US" sz="1600" spc="-15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학습</a:t>
              </a:r>
            </a:p>
          </p:txBody>
        </p:sp>
        <p:pic>
          <p:nvPicPr>
            <p:cNvPr id="22" name="그림 21" descr="그래픽, 그래픽 디자인, 다채로움, 원이(가) 표시된 사진&#10;&#10;자동 생성된 설명">
              <a:extLst>
                <a:ext uri="{FF2B5EF4-FFF2-40B4-BE49-F238E27FC236}">
                  <a16:creationId xmlns:a16="http://schemas.microsoft.com/office/drawing/2014/main" id="{E05D704C-0085-A554-56F7-C99A42F2E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789" y="2344849"/>
              <a:ext cx="1532176" cy="1532176"/>
            </a:xfrm>
            <a:prstGeom prst="rect">
              <a:avLst/>
            </a:prstGeom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205F20-4E09-4FD3-52EB-98A0ADC3AFFF}"/>
              </a:ext>
            </a:extLst>
          </p:cNvPr>
          <p:cNvGrpSpPr/>
          <p:nvPr/>
        </p:nvGrpSpPr>
        <p:grpSpPr>
          <a:xfrm>
            <a:off x="844738" y="2395192"/>
            <a:ext cx="1836991" cy="2146890"/>
            <a:chOff x="722930" y="2395192"/>
            <a:chExt cx="1836991" cy="214689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57B3119-E2C2-D914-6859-DC5AF3C038C2}"/>
                </a:ext>
              </a:extLst>
            </p:cNvPr>
            <p:cNvSpPr/>
            <p:nvPr/>
          </p:nvSpPr>
          <p:spPr>
            <a:xfrm>
              <a:off x="722930" y="4079044"/>
              <a:ext cx="1836991" cy="463038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프로젝트 기획</a:t>
              </a:r>
            </a:p>
          </p:txBody>
        </p:sp>
        <p:pic>
          <p:nvPicPr>
            <p:cNvPr id="24" name="그림 23" descr="그래픽, 폰트, 그래픽 디자인, 스크린샷이(가) 표시된 사진&#10;&#10;자동 생성된 설명">
              <a:extLst>
                <a:ext uri="{FF2B5EF4-FFF2-40B4-BE49-F238E27FC236}">
                  <a16:creationId xmlns:a16="http://schemas.microsoft.com/office/drawing/2014/main" id="{AA440F3B-BD6B-0C62-1B5B-29C903F0E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82" y="2395192"/>
              <a:ext cx="1431485" cy="143148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018065-E6CC-F036-8BEB-EA345A6BEB50}"/>
              </a:ext>
            </a:extLst>
          </p:cNvPr>
          <p:cNvGrpSpPr/>
          <p:nvPr/>
        </p:nvGrpSpPr>
        <p:grpSpPr>
          <a:xfrm>
            <a:off x="7343889" y="2344848"/>
            <a:ext cx="1836986" cy="2197236"/>
            <a:chOff x="5346034" y="2344848"/>
            <a:chExt cx="1836986" cy="2197236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D824441-C13C-1A60-0570-4F9F1A81110B}"/>
                </a:ext>
              </a:extLst>
            </p:cNvPr>
            <p:cNvSpPr/>
            <p:nvPr/>
          </p:nvSpPr>
          <p:spPr>
            <a:xfrm>
              <a:off x="5346034" y="4079044"/>
              <a:ext cx="1836986" cy="463040"/>
            </a:xfrm>
            <a:prstGeom prst="roundRect">
              <a:avLst/>
            </a:prstGeom>
            <a:solidFill>
              <a:srgbClr val="46008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4. FE&amp;BE </a:t>
              </a:r>
              <a:r>
                <a:rPr lang="ko-KR" altLang="en-US" sz="16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</a:t>
              </a:r>
            </a:p>
          </p:txBody>
        </p:sp>
        <p:pic>
          <p:nvPicPr>
            <p:cNvPr id="26" name="그림 25" descr="그래픽, 그래픽 디자인, 폰트, 클립아트이(가) 표시된 사진&#10;&#10;자동 생성된 설명">
              <a:extLst>
                <a:ext uri="{FF2B5EF4-FFF2-40B4-BE49-F238E27FC236}">
                  <a16:creationId xmlns:a16="http://schemas.microsoft.com/office/drawing/2014/main" id="{E3DC68FC-F96B-88A3-B34E-03CE3C843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4538" y="2344848"/>
              <a:ext cx="1532176" cy="1532176"/>
            </a:xfrm>
            <a:prstGeom prst="rect">
              <a:avLst/>
            </a:prstGeom>
          </p:spPr>
        </p:pic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B0AAE9FE-886C-3A29-E87B-218315EF2237}"/>
              </a:ext>
            </a:extLst>
          </p:cNvPr>
          <p:cNvSpPr txBox="1"/>
          <p:nvPr/>
        </p:nvSpPr>
        <p:spPr>
          <a:xfrm>
            <a:off x="637983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주제 선정 및 기획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정의 등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표준문서 작성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F4084FC-33E5-680A-84B4-924DBF787E37}"/>
              </a:ext>
            </a:extLst>
          </p:cNvPr>
          <p:cNvSpPr txBox="1"/>
          <p:nvPr/>
        </p:nvSpPr>
        <p:spPr>
          <a:xfrm>
            <a:off x="4752731" y="4851256"/>
            <a:ext cx="26865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객체탐지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설계 및 학습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ACEBC42-6529-0B2D-07D6-9EA27849C625}"/>
              </a:ext>
            </a:extLst>
          </p:cNvPr>
          <p:cNvSpPr txBox="1"/>
          <p:nvPr/>
        </p:nvSpPr>
        <p:spPr>
          <a:xfrm>
            <a:off x="6843390" y="4851256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APP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및 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BE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서버 개발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&amp;DB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서빙용 서버 구축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모바일 애플리케이션 개발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1519E10A-9490-1CEC-9A52-42F4718E5648}"/>
              </a:ext>
            </a:extLst>
          </p:cNvPr>
          <p:cNvSpPr txBox="1"/>
          <p:nvPr/>
        </p:nvSpPr>
        <p:spPr>
          <a:xfrm>
            <a:off x="9013673" y="4847073"/>
            <a:ext cx="28301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기능 테스트 및 마무리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개발한 서비스의 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테스트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발표 및 시연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7CBA8D-39E5-7643-EFF0-C9FC8C081574}"/>
              </a:ext>
            </a:extLst>
          </p:cNvPr>
          <p:cNvSpPr/>
          <p:nvPr/>
        </p:nvSpPr>
        <p:spPr>
          <a:xfrm>
            <a:off x="3011123" y="4064577"/>
            <a:ext cx="1836988" cy="463040"/>
          </a:xfrm>
          <a:prstGeom prst="roundRect">
            <a:avLst/>
          </a:prstGeom>
          <a:solidFill>
            <a:srgbClr val="46008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16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정제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1B1F2-C810-763C-E3A3-150050EA5490}"/>
              </a:ext>
            </a:extLst>
          </p:cNvPr>
          <p:cNvSpPr txBox="1"/>
          <p:nvPr/>
        </p:nvSpPr>
        <p:spPr>
          <a:xfrm>
            <a:off x="2804368" y="4847073"/>
            <a:ext cx="22504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 수집 및 정제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학습을 위해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데이터를 선별</a:t>
            </a:r>
            <a:r>
              <a:rPr lang="en-US" altLang="ko-KR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sz="1400" dirty="0">
                <a:solidFill>
                  <a:srgbClr val="460086"/>
                </a:solidFill>
                <a:highlight>
                  <a:srgbClr val="FFFFFF"/>
                </a:highlight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전처리</a:t>
            </a:r>
            <a:endParaRPr lang="en-US" altLang="ko-KR" sz="1400" dirty="0">
              <a:solidFill>
                <a:srgbClr val="460086"/>
              </a:solidFill>
              <a:highlight>
                <a:srgbClr val="FFFFFF"/>
              </a:highlight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23" name="그림 22" descr="그래픽, 보라색, 다채로움, 예술이(가) 표시된 사진&#10;&#10;자동 생성된 설명">
            <a:extLst>
              <a:ext uri="{FF2B5EF4-FFF2-40B4-BE49-F238E27FC236}">
                <a16:creationId xmlns:a16="http://schemas.microsoft.com/office/drawing/2014/main" id="{2137C908-4064-BEDE-18EA-9C885319F1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29" y="2339313"/>
            <a:ext cx="1532176" cy="15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7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3528426" cy="545927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일정 관리</a:t>
            </a:r>
          </a:p>
        </p:txBody>
      </p:sp>
      <p:cxnSp>
        <p:nvCxnSpPr>
          <p:cNvPr id="238" name="직선 연결선 237">
            <a:extLst>
              <a:ext uri="{FF2B5EF4-FFF2-40B4-BE49-F238E27FC236}">
                <a16:creationId xmlns:a16="http://schemas.microsoft.com/office/drawing/2014/main" id="{3F28A6D0-6C08-9A65-58D7-294867FD86C0}"/>
              </a:ext>
            </a:extLst>
          </p:cNvPr>
          <p:cNvCxnSpPr>
            <a:cxnSpLocks/>
          </p:cNvCxnSpPr>
          <p:nvPr/>
        </p:nvCxnSpPr>
        <p:spPr>
          <a:xfrm>
            <a:off x="1502661" y="5249713"/>
            <a:ext cx="101803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981B418-170D-8B29-ECEC-4E1C9CE5F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3194"/>
              </p:ext>
            </p:extLst>
          </p:nvPr>
        </p:nvGraphicFramePr>
        <p:xfrm>
          <a:off x="366109" y="2271503"/>
          <a:ext cx="11414429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6354">
                  <a:extLst>
                    <a:ext uri="{9D8B030D-6E8A-4147-A177-3AD203B41FA5}">
                      <a16:colId xmlns:a16="http://schemas.microsoft.com/office/drawing/2014/main" val="336923878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기획 정의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27066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 정제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0356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양추정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698389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음식분류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11662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객체탐지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9036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FE, BE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개발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앱 테스트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산출물 관리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B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CD0A883-53B5-34E9-69C2-AB60C0FAA5CF}"/>
              </a:ext>
            </a:extLst>
          </p:cNvPr>
          <p:cNvGraphicFramePr>
            <a:graphicFrameLocks noGrp="1"/>
          </p:cNvGraphicFramePr>
          <p:nvPr/>
        </p:nvGraphicFramePr>
        <p:xfrm>
          <a:off x="1602463" y="1337755"/>
          <a:ext cx="10178075" cy="933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7123">
                  <a:extLst>
                    <a:ext uri="{9D8B030D-6E8A-4147-A177-3AD203B41FA5}">
                      <a16:colId xmlns:a16="http://schemas.microsoft.com/office/drawing/2014/main" val="3185562851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32029474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7330240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606833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1533694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90829302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9891532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27734706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169044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3830057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08413281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243012803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62721072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01032639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66300050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88788276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183494419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1522996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128989328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58888531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34349590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4215485917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238283800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200954176"/>
                    </a:ext>
                  </a:extLst>
                </a:gridCol>
                <a:gridCol w="407123">
                  <a:extLst>
                    <a:ext uri="{9D8B030D-6E8A-4147-A177-3AD203B41FA5}">
                      <a16:colId xmlns:a16="http://schemas.microsoft.com/office/drawing/2014/main" val="1847862737"/>
                    </a:ext>
                  </a:extLst>
                </a:gridCol>
              </a:tblGrid>
              <a:tr h="466874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주차</a:t>
                      </a: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426530"/>
                  </a:ext>
                </a:extLst>
              </a:tr>
              <a:tr h="466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19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26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28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anchor="ctr">
                    <a:solidFill>
                      <a:srgbClr val="7000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902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2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748218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352842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 </a:t>
            </a:r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요구사항 정의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357E6E2-C4D3-AB9F-B971-354B53AA0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695797"/>
              </p:ext>
            </p:extLst>
          </p:nvPr>
        </p:nvGraphicFramePr>
        <p:xfrm>
          <a:off x="556875" y="1542330"/>
          <a:ext cx="5386725" cy="46915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3021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39956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3748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78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3912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MEM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로그아웃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회원정보수정 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5391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</a:t>
                      </a:r>
                      <a:endParaRPr lang="en-US" altLang="ko-KR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계획수립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입력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설정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5391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B120764-A0E3-2D9F-E45E-0E331CB5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738662"/>
              </p:ext>
            </p:extLst>
          </p:nvPr>
        </p:nvGraphicFramePr>
        <p:xfrm>
          <a:off x="6199850" y="1542330"/>
          <a:ext cx="5386725" cy="4691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455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646784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55387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7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대분류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요구사항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381105"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DIET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일정관리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캘린더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456520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  <a:tr h="38110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진행상황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69286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 추이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694393"/>
                  </a:ext>
                </a:extLst>
              </a:tr>
              <a:tr h="521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3990510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신체정보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7102589"/>
                  </a:ext>
                </a:extLst>
              </a:tr>
              <a:tr h="306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1078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기능 정의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8C3EE-2B0A-E4F9-24B4-817D5B6263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636829"/>
              </p:ext>
            </p:extLst>
          </p:nvPr>
        </p:nvGraphicFramePr>
        <p:xfrm>
          <a:off x="483704" y="1652397"/>
          <a:ext cx="5386725" cy="4036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3264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464904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928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50568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APP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초기관리기능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회원정보 입력 화면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4867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로그인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043311"/>
                  </a:ext>
                </a:extLst>
              </a:tr>
              <a:tr h="5345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사전 데이터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처리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정보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신체정보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46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하루 권장 섭취량 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기간 입력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814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홈 기능</a:t>
                      </a:r>
                      <a:endParaRPr lang="ko-KR" altLang="en-US" sz="11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목표일 표시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메인 홈 화면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4657809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응원 메시지 표시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192184"/>
                  </a:ext>
                </a:extLst>
              </a:tr>
              <a:tr h="3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현재 </a:t>
                      </a:r>
                      <a:r>
                        <a:rPr lang="en-US" altLang="ko-KR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목표 체중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69991"/>
                  </a:ext>
                </a:extLst>
              </a:tr>
              <a:tr h="35615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당일 섭취 영양소 표시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874655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1473B6-B0AA-74D6-776F-63AFAB0E0050}"/>
              </a:ext>
            </a:extLst>
          </p:cNvPr>
          <p:cNvSpPr txBox="1"/>
          <p:nvPr/>
        </p:nvSpPr>
        <p:spPr>
          <a:xfrm>
            <a:off x="2746179" y="597876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72BA0FA-2B14-F5C2-4512-B152CB870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541440"/>
              </p:ext>
            </p:extLst>
          </p:nvPr>
        </p:nvGraphicFramePr>
        <p:xfrm>
          <a:off x="6199850" y="1652397"/>
          <a:ext cx="5508446" cy="40387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5715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1818861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3637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세부기능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APP </a:t>
                      </a:r>
                      <a:r>
                        <a:rPr lang="ko-KR" altLang="en-US" sz="1800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페이지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292403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다이어트 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캘린더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갤러리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084473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79064566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카메라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5735077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46895793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3084674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텍스트</a:t>
                      </a:r>
                      <a:r>
                        <a:rPr lang="en-US" altLang="ko-KR" sz="1400" dirty="0">
                          <a:effectLst/>
                          <a:highlight>
                            <a:srgbClr val="FFFFFF"/>
                          </a:highlight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_Empty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2723365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목록 화면</a:t>
                      </a:r>
                      <a:r>
                        <a:rPr lang="en-US" altLang="ko-KR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_Selected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145401"/>
                  </a:ext>
                </a:extLst>
              </a:tr>
              <a:tr h="2924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dirty="0">
                        <a:effectLst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기록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9380110"/>
                  </a:ext>
                </a:extLst>
              </a:tr>
              <a:tr h="52066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진행상황</a:t>
                      </a:r>
                      <a:endParaRPr lang="en-US" altLang="ko-KR" sz="1400" b="0" i="0" kern="1200" dirty="0">
                        <a:solidFill>
                          <a:schemeClr val="tx1"/>
                        </a:solidFill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400" b="0" i="0" kern="1200" dirty="0">
                          <a:solidFill>
                            <a:schemeClr val="tx1"/>
                          </a:solidFill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시각화 기능</a:t>
                      </a:r>
                      <a:endParaRPr lang="ko-KR" alt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칼로리 섭취량</a:t>
                      </a:r>
                      <a:endParaRPr lang="en-US" altLang="ko-KR" sz="1400" dirty="0">
                        <a:effectLst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추이 그래프</a:t>
                      </a: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진행상황 화면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81510552"/>
                  </a:ext>
                </a:extLst>
              </a:tr>
              <a:tr h="520668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effectLst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진행률 그래프 </a:t>
                      </a:r>
                      <a:endParaRPr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3977634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E3A101-0C5A-E4BD-C7DA-641587A8C087}"/>
              </a:ext>
            </a:extLst>
          </p:cNvPr>
          <p:cNvSpPr txBox="1"/>
          <p:nvPr/>
        </p:nvSpPr>
        <p:spPr>
          <a:xfrm>
            <a:off x="8584047" y="5973181"/>
            <a:ext cx="861774" cy="14475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…</a:t>
            </a:r>
            <a:endParaRPr lang="ko-KR" altLang="en-US" sz="4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4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B5AB7F-2EBA-A931-DC0A-004848B66A22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데이터 정의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09A32B-E19C-4730-0AF0-4152292244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695019"/>
              </p:ext>
            </p:extLst>
          </p:nvPr>
        </p:nvGraphicFramePr>
        <p:xfrm>
          <a:off x="556872" y="1440209"/>
          <a:ext cx="11081849" cy="493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5293">
                  <a:extLst>
                    <a:ext uri="{9D8B030D-6E8A-4147-A177-3AD203B41FA5}">
                      <a16:colId xmlns:a16="http://schemas.microsoft.com/office/drawing/2014/main" val="3652849808"/>
                    </a:ext>
                  </a:extLst>
                </a:gridCol>
                <a:gridCol w="5148470">
                  <a:extLst>
                    <a:ext uri="{9D8B030D-6E8A-4147-A177-3AD203B41FA5}">
                      <a16:colId xmlns:a16="http://schemas.microsoft.com/office/drawing/2014/main" val="185257745"/>
                    </a:ext>
                  </a:extLst>
                </a:gridCol>
                <a:gridCol w="3578086">
                  <a:extLst>
                    <a:ext uri="{9D8B030D-6E8A-4147-A177-3AD203B41FA5}">
                      <a16:colId xmlns:a16="http://schemas.microsoft.com/office/drawing/2014/main" val="1448751081"/>
                    </a:ext>
                  </a:extLst>
                </a:gridCol>
              </a:tblGrid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테이블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460086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819003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user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 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ID, PW,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닉네임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성별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생년월일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키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체중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회원가입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회원탈퇴 유무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회원 정보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4488185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activity_level</a:t>
                      </a: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등급 설명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4025606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diet_period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시작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종료 일시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기초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활동 대사량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총 소비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권장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 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다이어트 기간에 따른 필수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4518429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daily_diet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식단 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섭취 영양정보 관리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일일 다이어트 성공 여부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06888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diet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등록일자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수정일자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이미지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식단 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사용자가 등록한 식단 정보 관리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611230"/>
                  </a:ext>
                </a:extLst>
              </a:tr>
              <a:tr h="68547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600" b="0" dirty="0">
                          <a:effectLst/>
                          <a:highlight>
                            <a:srgbClr val="FFFFFF"/>
                          </a:highlight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food</a:t>
                      </a:r>
                      <a:endParaRPr lang="ko-KR" altLang="en-US" sz="1600" dirty="0"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28575" marR="28575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음식명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음식량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칼로리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탄수화물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단백질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지방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 </a:t>
                      </a:r>
                      <a:endParaRPr lang="ko-KR" altLang="en-US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음식정보 테이블</a:t>
                      </a:r>
                      <a:r>
                        <a:rPr lang="en-US" altLang="ko-KR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음식의 실제 영양정보 제공</a:t>
                      </a:r>
                      <a:endParaRPr lang="en-US" altLang="ko-KR" sz="16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088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5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A1DE443-D245-3978-DB8E-6F9607E7A6F4}"/>
              </a:ext>
            </a:extLst>
          </p:cNvPr>
          <p:cNvSpPr/>
          <p:nvPr/>
        </p:nvSpPr>
        <p:spPr>
          <a:xfrm>
            <a:off x="605423" y="619464"/>
            <a:ext cx="3211833" cy="561206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Tech Stack</a:t>
            </a:r>
            <a:endParaRPr lang="ko-KR" altLang="en-US" sz="3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3074F60-3318-67B1-AE23-13AB79CDADAE}"/>
              </a:ext>
            </a:extLst>
          </p:cNvPr>
          <p:cNvGrpSpPr/>
          <p:nvPr/>
        </p:nvGrpSpPr>
        <p:grpSpPr>
          <a:xfrm>
            <a:off x="3303830" y="1573626"/>
            <a:ext cx="2832677" cy="4443447"/>
            <a:chOff x="3377619" y="1878696"/>
            <a:chExt cx="2832677" cy="4443447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CF0C709-6B7D-2AD3-4A3F-D56F4C2B8CB6}"/>
                </a:ext>
              </a:extLst>
            </p:cNvPr>
            <p:cNvSpPr/>
            <p:nvPr/>
          </p:nvSpPr>
          <p:spPr>
            <a:xfrm>
              <a:off x="3377619" y="1878696"/>
              <a:ext cx="283122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개발 언어 및 프레임워크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043D9AC-DD71-3DB5-07D6-0EF5F2F697F0}"/>
                </a:ext>
              </a:extLst>
            </p:cNvPr>
            <p:cNvSpPr/>
            <p:nvPr/>
          </p:nvSpPr>
          <p:spPr>
            <a:xfrm>
              <a:off x="3379075" y="2664279"/>
              <a:ext cx="2831221" cy="365786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폰트, 그래픽, 로고, 클립아트이(가) 표시된 사진&#10;&#10;자동 생성된 설명">
              <a:extLst>
                <a:ext uri="{FF2B5EF4-FFF2-40B4-BE49-F238E27FC236}">
                  <a16:creationId xmlns:a16="http://schemas.microsoft.com/office/drawing/2014/main" id="{D73D7817-9E7B-8218-454B-6C87D7879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4899" y="5166190"/>
              <a:ext cx="1743579" cy="1096118"/>
            </a:xfrm>
            <a:prstGeom prst="rect">
              <a:avLst/>
            </a:prstGeom>
          </p:spPr>
        </p:pic>
        <p:pic>
          <p:nvPicPr>
            <p:cNvPr id="36" name="그래픽 35">
              <a:extLst>
                <a:ext uri="{FF2B5EF4-FFF2-40B4-BE49-F238E27FC236}">
                  <a16:creationId xmlns:a16="http://schemas.microsoft.com/office/drawing/2014/main" id="{3CE23ABF-C343-265D-734D-B7E5EF7D4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961" y="2846837"/>
              <a:ext cx="929209" cy="1077038"/>
            </a:xfrm>
            <a:prstGeom prst="rect">
              <a:avLst/>
            </a:prstGeom>
          </p:spPr>
        </p:pic>
        <p:pic>
          <p:nvPicPr>
            <p:cNvPr id="38" name="그림 37" descr="폰트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8DF4834C-A09F-973C-AED9-D15654E8D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316" y="4257819"/>
              <a:ext cx="1488255" cy="763275"/>
            </a:xfrm>
            <a:prstGeom prst="rect">
              <a:avLst/>
            </a:prstGeom>
          </p:spPr>
        </p:pic>
        <p:pic>
          <p:nvPicPr>
            <p:cNvPr id="52" name="그림 51" descr="그래픽, 폰트, 그래픽 디자인, 원이(가) 표시된 사진&#10;&#10;자동 생성된 설명">
              <a:extLst>
                <a:ext uri="{FF2B5EF4-FFF2-40B4-BE49-F238E27FC236}">
                  <a16:creationId xmlns:a16="http://schemas.microsoft.com/office/drawing/2014/main" id="{91285042-FB6D-9072-EAC1-2F505FFE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329" y="2957419"/>
              <a:ext cx="929209" cy="994417"/>
            </a:xfrm>
            <a:prstGeom prst="rect">
              <a:avLst/>
            </a:prstGeom>
          </p:spPr>
        </p:pic>
        <p:pic>
          <p:nvPicPr>
            <p:cNvPr id="54" name="그림 53" descr="폰트, 번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EDA549D-67EC-CFA4-3F03-C015C4F4F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067" y="5138229"/>
              <a:ext cx="1077038" cy="1077038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35F7145-B663-ABAD-F202-76EAF188A2B4}"/>
              </a:ext>
            </a:extLst>
          </p:cNvPr>
          <p:cNvGrpSpPr/>
          <p:nvPr/>
        </p:nvGrpSpPr>
        <p:grpSpPr>
          <a:xfrm>
            <a:off x="316636" y="1571364"/>
            <a:ext cx="2827352" cy="4440474"/>
            <a:chOff x="316636" y="1881669"/>
            <a:chExt cx="2827352" cy="44404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8A6C004-825C-A019-8D66-8B28579298C3}"/>
                </a:ext>
              </a:extLst>
            </p:cNvPr>
            <p:cNvSpPr/>
            <p:nvPr/>
          </p:nvSpPr>
          <p:spPr>
            <a:xfrm>
              <a:off x="423057" y="2689922"/>
              <a:ext cx="2720931" cy="3632221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6A75CE6-A21C-4681-AE70-E9E4FEF2D905}"/>
                </a:ext>
              </a:extLst>
            </p:cNvPr>
            <p:cNvSpPr/>
            <p:nvPr/>
          </p:nvSpPr>
          <p:spPr>
            <a:xfrm>
              <a:off x="421602" y="1881669"/>
              <a:ext cx="2722251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협업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및 버전관리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661B23BD-28C3-86D3-AD22-47B44AB3F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234" y="5677331"/>
              <a:ext cx="1745253" cy="44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GitHub Logo">
              <a:extLst>
                <a:ext uri="{FF2B5EF4-FFF2-40B4-BE49-F238E27FC236}">
                  <a16:creationId xmlns:a16="http://schemas.microsoft.com/office/drawing/2014/main" id="{AFAF2328-3C79-3D46-DDD7-4D2F9DE143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36" y="4405198"/>
              <a:ext cx="1745253" cy="982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GitKraken logo">
              <a:extLst>
                <a:ext uri="{FF2B5EF4-FFF2-40B4-BE49-F238E27FC236}">
                  <a16:creationId xmlns:a16="http://schemas.microsoft.com/office/drawing/2014/main" id="{5D10C953-18E8-D1ED-D169-1EB4C7639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9166" y="4272308"/>
              <a:ext cx="1253200" cy="1252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그림 30" descr="텍스트, 폰트, 그래픽, 로고이(가) 표시된 사진&#10;&#10;자동 생성된 설명">
              <a:extLst>
                <a:ext uri="{FF2B5EF4-FFF2-40B4-BE49-F238E27FC236}">
                  <a16:creationId xmlns:a16="http://schemas.microsoft.com/office/drawing/2014/main" id="{90CB2E94-AD42-0A53-A43F-EBCEC203A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51" y="2742562"/>
              <a:ext cx="1564230" cy="869017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B7694CB3-BA3E-8CC6-B2D6-C4B143885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2085" y="3703366"/>
              <a:ext cx="1718364" cy="473581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5304C35-F860-D1FA-455F-FE397BA9A29F}"/>
              </a:ext>
            </a:extLst>
          </p:cNvPr>
          <p:cNvGrpSpPr/>
          <p:nvPr/>
        </p:nvGrpSpPr>
        <p:grpSpPr>
          <a:xfrm>
            <a:off x="4873574" y="1568391"/>
            <a:ext cx="4090477" cy="4443447"/>
            <a:chOff x="4986691" y="1878696"/>
            <a:chExt cx="4090477" cy="4443447"/>
          </a:xfrm>
        </p:grpSpPr>
        <p:pic>
          <p:nvPicPr>
            <p:cNvPr id="4" name="그림 3" descr="폰트, 그래픽, 로고, 원이(가) 표시된 사진&#10;&#10;자동 생성된 설명">
              <a:extLst>
                <a:ext uri="{FF2B5EF4-FFF2-40B4-BE49-F238E27FC236}">
                  <a16:creationId xmlns:a16="http://schemas.microsoft.com/office/drawing/2014/main" id="{AC211321-C8D1-2708-F6CA-F2D334F41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691" y="4317067"/>
              <a:ext cx="1104769" cy="488319"/>
            </a:xfrm>
            <a:prstGeom prst="rect">
              <a:avLst/>
            </a:prstGeom>
          </p:spPr>
        </p:pic>
        <p:pic>
          <p:nvPicPr>
            <p:cNvPr id="5" name="그림 4" descr="폰트, 그래픽, 스크린샷, 로고이(가) 표시된 사진&#10;&#10;자동 생성된 설명">
              <a:extLst>
                <a:ext uri="{FF2B5EF4-FFF2-40B4-BE49-F238E27FC236}">
                  <a16:creationId xmlns:a16="http://schemas.microsoft.com/office/drawing/2014/main" id="{2458FB2C-D988-66C6-D83C-D621E2641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384" y="3089110"/>
              <a:ext cx="1170563" cy="339464"/>
            </a:xfrm>
            <a:prstGeom prst="rect">
              <a:avLst/>
            </a:prstGeom>
          </p:spPr>
        </p:pic>
        <p:pic>
          <p:nvPicPr>
            <p:cNvPr id="6" name="그림 5" descr="그래픽, 원, 상징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C1196ADA-1FFC-ED00-2F07-1EF2E7C2C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5873" y="4964215"/>
              <a:ext cx="889948" cy="1096119"/>
            </a:xfrm>
            <a:prstGeom prst="rect">
              <a:avLst/>
            </a:prstGeom>
          </p:spPr>
        </p:pic>
        <p:pic>
          <p:nvPicPr>
            <p:cNvPr id="8" name="그림 7" descr="그래픽, 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F1D424D9-E219-A663-F772-73A853EC8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7548" y="3536069"/>
              <a:ext cx="1010227" cy="134619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661C953D-5226-8A9C-489E-D5EBC74A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244422" y="3673757"/>
              <a:ext cx="1768831" cy="1131629"/>
            </a:xfrm>
            <a:prstGeom prst="rect">
              <a:avLst/>
            </a:prstGeom>
          </p:spPr>
        </p:pic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3541F32D-2142-64F3-E274-CAD0F717ABAE}"/>
                </a:ext>
              </a:extLst>
            </p:cNvPr>
            <p:cNvSpPr/>
            <p:nvPr/>
          </p:nvSpPr>
          <p:spPr>
            <a:xfrm>
              <a:off x="6398471" y="2661349"/>
              <a:ext cx="2678697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245833D-8D20-08FA-9A54-BD1E0C820A0F}"/>
                </a:ext>
              </a:extLst>
            </p:cNvPr>
            <p:cNvSpPr/>
            <p:nvPr/>
          </p:nvSpPr>
          <p:spPr>
            <a:xfrm>
              <a:off x="6398471" y="1878696"/>
              <a:ext cx="2678697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딥러닝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59" name="그림 58" descr="그래픽, 클립아트, 폰트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37D1F9E7-9D45-04F0-A09F-C94CE91E6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211" y="5167852"/>
              <a:ext cx="1450625" cy="770339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1625A68-6CDB-B2B1-52FF-2D7C2ADFFACA}"/>
              </a:ext>
            </a:extLst>
          </p:cNvPr>
          <p:cNvGrpSpPr/>
          <p:nvPr/>
        </p:nvGrpSpPr>
        <p:grpSpPr>
          <a:xfrm>
            <a:off x="9112898" y="1519338"/>
            <a:ext cx="2656047" cy="4444678"/>
            <a:chOff x="9112898" y="1829643"/>
            <a:chExt cx="2656047" cy="4444678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CADDBE5-CB60-D9D8-4CFA-172C438C4CA5}"/>
                </a:ext>
              </a:extLst>
            </p:cNvPr>
            <p:cNvSpPr/>
            <p:nvPr/>
          </p:nvSpPr>
          <p:spPr>
            <a:xfrm>
              <a:off x="9112899" y="2613527"/>
              <a:ext cx="2656046" cy="3660794"/>
            </a:xfrm>
            <a:prstGeom prst="roundRect">
              <a:avLst/>
            </a:prstGeom>
            <a:noFill/>
            <a:ln w="34925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63984E6-5517-377E-589A-F7CFB05121C6}"/>
                </a:ext>
              </a:extLst>
            </p:cNvPr>
            <p:cNvSpPr/>
            <p:nvPr/>
          </p:nvSpPr>
          <p:spPr>
            <a:xfrm>
              <a:off x="9112898" y="1829643"/>
              <a:ext cx="2656046" cy="545635"/>
            </a:xfrm>
            <a:prstGeom prst="round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DB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및 서버</a:t>
              </a:r>
              <a:endPara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5113DEA5-D15A-7473-7E21-7CE215E42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830204" y="2466216"/>
              <a:ext cx="1219200" cy="1219200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98496CDA-57AC-8C29-DE03-C9438A14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726920" y="3264861"/>
              <a:ext cx="1428002" cy="1428002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6A89E3CB-658D-A2F7-5189-2E55044B5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86878" y="5524350"/>
              <a:ext cx="956941" cy="571922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75E02610-C916-EEE9-D23A-FFC1DFE93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831321" y="4272308"/>
              <a:ext cx="1219200" cy="1219200"/>
            </a:xfrm>
            <a:prstGeom prst="rect">
              <a:avLst/>
            </a:prstGeom>
          </p:spPr>
        </p:pic>
      </p:grpSp>
      <p:pic>
        <p:nvPicPr>
          <p:cNvPr id="3" name="그림 2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1772E56D-EB6B-D1B2-3E3D-FFA5CD619F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677" y="2696754"/>
            <a:ext cx="1117743" cy="5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690959" cy="677335"/>
            <a:chOff x="2548467" y="1820332"/>
            <a:chExt cx="690959" cy="67733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5899867"/>
            <a:ext cx="690960" cy="677337"/>
            <a:chOff x="2548467" y="1820332"/>
            <a:chExt cx="690960" cy="67733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232031" y="5899867"/>
            <a:ext cx="690962" cy="677337"/>
            <a:chOff x="2548467" y="1820332"/>
            <a:chExt cx="690962" cy="67733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232031" y="280796"/>
            <a:ext cx="690962" cy="677338"/>
            <a:chOff x="2548467" y="1820332"/>
            <a:chExt cx="690962" cy="67733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480356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8919 0.480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240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0.28945 0.480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240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28945 -0.2342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-1171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28958 -0.2342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1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90077978"/>
      </p:ext>
    </p:extLst>
  </p:cSld>
  <p:clrMapOvr>
    <a:masterClrMapping/>
  </p:clrMapOvr>
  <p:transition advTm="0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그래픽, 다채로움, 원, 폰트이(가) 표시된 사진&#10;&#10;자동 생성된 설명">
            <a:extLst>
              <a:ext uri="{FF2B5EF4-FFF2-40B4-BE49-F238E27FC236}">
                <a16:creationId xmlns:a16="http://schemas.microsoft.com/office/drawing/2014/main" id="{390F6EBA-979B-BB65-80E2-562273A0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4" y="5141506"/>
            <a:ext cx="1442801" cy="14428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개발 과정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03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9975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1547371"/>
      </p:ext>
    </p:extLst>
  </p:cSld>
  <p:clrMapOvr>
    <a:masterClrMapping/>
  </p:clrMapOvr>
  <p:transition advClick="0" advTm="0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3802819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9F25337-1FBF-5EE9-A21C-0E43F93C9D4B}"/>
              </a:ext>
            </a:extLst>
          </p:cNvPr>
          <p:cNvGrpSpPr/>
          <p:nvPr/>
        </p:nvGrpSpPr>
        <p:grpSpPr>
          <a:xfrm>
            <a:off x="3145662" y="616000"/>
            <a:ext cx="3496234" cy="5633539"/>
            <a:chOff x="3145662" y="616000"/>
            <a:chExt cx="3496234" cy="5633539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2B05F08-0BBA-300E-D890-0735A083E91D}"/>
                </a:ext>
              </a:extLst>
            </p:cNvPr>
            <p:cNvCxnSpPr>
              <a:cxnSpLocks/>
            </p:cNvCxnSpPr>
            <p:nvPr/>
          </p:nvCxnSpPr>
          <p:spPr>
            <a:xfrm>
              <a:off x="3145662" y="3904307"/>
              <a:ext cx="97639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B634245-FC4C-9A75-8574-98335CFAF9C3}"/>
                </a:ext>
              </a:extLst>
            </p:cNvPr>
            <p:cNvCxnSpPr>
              <a:cxnSpLocks/>
            </p:cNvCxnSpPr>
            <p:nvPr/>
          </p:nvCxnSpPr>
          <p:spPr>
            <a:xfrm>
              <a:off x="4087368" y="3429000"/>
              <a:ext cx="1044525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57C437A-FAC6-E506-E768-6DCFCCD3AEF2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1424809"/>
              <a:ext cx="971373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D6ED2CF-0B2A-9415-C993-E08837C07416}"/>
                </a:ext>
              </a:extLst>
            </p:cNvPr>
            <p:cNvGrpSpPr/>
            <p:nvPr/>
          </p:nvGrpSpPr>
          <p:grpSpPr>
            <a:xfrm>
              <a:off x="4976445" y="4631922"/>
              <a:ext cx="1661647" cy="1617617"/>
              <a:chOff x="4757359" y="4031070"/>
              <a:chExt cx="2402382" cy="233872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A30085FD-DEDD-3AC6-0E58-1319AD4BE16F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A6D8D94-FCA6-3B0A-0954-5F25FDD7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EF5FCD4-1960-6C39-727D-93C3C24EE6A3}"/>
                </a:ext>
              </a:extLst>
            </p:cNvPr>
            <p:cNvGrpSpPr/>
            <p:nvPr/>
          </p:nvGrpSpPr>
          <p:grpSpPr>
            <a:xfrm>
              <a:off x="4976445" y="2568621"/>
              <a:ext cx="1665451" cy="1669187"/>
              <a:chOff x="4757359" y="1164208"/>
              <a:chExt cx="2407881" cy="2413283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9F29F842-588C-213C-99F5-0623835B4B7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7DCD8DA-816A-4A93-2BFA-D57D566D3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5187D72-897D-3AD3-5B28-FE4A2EB04C39}"/>
                </a:ext>
              </a:extLst>
            </p:cNvPr>
            <p:cNvGrpSpPr/>
            <p:nvPr/>
          </p:nvGrpSpPr>
          <p:grpSpPr>
            <a:xfrm>
              <a:off x="4976445" y="616000"/>
              <a:ext cx="1661648" cy="1617617"/>
              <a:chOff x="4976445" y="616000"/>
              <a:chExt cx="1661648" cy="1617617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046AAED8-BF0F-81AD-D9DA-AC19AFA2F1C9}"/>
                  </a:ext>
                </a:extLst>
              </p:cNvPr>
              <p:cNvSpPr/>
              <p:nvPr/>
            </p:nvSpPr>
            <p:spPr>
              <a:xfrm>
                <a:off x="4976445" y="616000"/>
                <a:ext cx="1661648" cy="1617617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1D196BE-CE22-BA2D-0CEE-6EAE70BB0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bg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86263" y="795222"/>
                <a:ext cx="1259171" cy="1259171"/>
              </a:xfrm>
              <a:prstGeom prst="rect">
                <a:avLst/>
              </a:prstGeom>
            </p:spPr>
          </p:pic>
        </p:grp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81581F8-DE90-69F9-B061-FABBD3B3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057" y="1424809"/>
              <a:ext cx="0" cy="4015921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C8024A-6367-3B2D-0FE0-0E27E24A0C36}"/>
              </a:ext>
            </a:extLst>
          </p:cNvPr>
          <p:cNvSpPr/>
          <p:nvPr/>
        </p:nvSpPr>
        <p:spPr>
          <a:xfrm>
            <a:off x="812505" y="2637602"/>
            <a:ext cx="2402382" cy="2338724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F30D1C1-E89F-2926-545E-B05A19C74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621" y="2930738"/>
            <a:ext cx="1818151" cy="181815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266AC2B-C879-CEC4-D4E9-6C2C9EB5CFB0}"/>
              </a:ext>
            </a:extLst>
          </p:cNvPr>
          <p:cNvGrpSpPr/>
          <p:nvPr/>
        </p:nvGrpSpPr>
        <p:grpSpPr>
          <a:xfrm>
            <a:off x="7713699" y="870810"/>
            <a:ext cx="2557954" cy="5225012"/>
            <a:chOff x="7713699" y="870810"/>
            <a:chExt cx="2557954" cy="522501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30C94A-8292-68F5-13AD-2EBC3639E943}"/>
                </a:ext>
              </a:extLst>
            </p:cNvPr>
            <p:cNvSpPr txBox="1"/>
            <p:nvPr/>
          </p:nvSpPr>
          <p:spPr>
            <a:xfrm>
              <a:off x="7713699" y="2871533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6DCF80-6310-CA98-D10A-FD7AC7CA51F6}"/>
                </a:ext>
              </a:extLst>
            </p:cNvPr>
            <p:cNvSpPr txBox="1"/>
            <p:nvPr/>
          </p:nvSpPr>
          <p:spPr>
            <a:xfrm>
              <a:off x="7713699" y="4741605"/>
              <a:ext cx="255795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B70E85-896E-A9D5-7C93-635B2198743A}"/>
                </a:ext>
              </a:extLst>
            </p:cNvPr>
            <p:cNvSpPr txBox="1"/>
            <p:nvPr/>
          </p:nvSpPr>
          <p:spPr>
            <a:xfrm>
              <a:off x="7713699" y="870810"/>
              <a:ext cx="25579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1. </a:t>
              </a:r>
              <a:r>
                <a:rPr lang="ko-KR" altLang="en-US" sz="20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객체 탐지 모델</a:t>
              </a:r>
              <a:endParaRPr lang="en-US" altLang="ko-KR" sz="16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속에서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음식과 동전을 탐지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7080190"/>
      </p:ext>
    </p:extLst>
  </p:cSld>
  <p:clrMapOvr>
    <a:masterClrMapping/>
  </p:clrMapOvr>
  <p:transition advTm="0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719C0B7-9E7B-4BE0-1878-6F0F018C7843}"/>
              </a:ext>
            </a:extLst>
          </p:cNvPr>
          <p:cNvGrpSpPr/>
          <p:nvPr/>
        </p:nvGrpSpPr>
        <p:grpSpPr>
          <a:xfrm>
            <a:off x="4976445" y="616000"/>
            <a:ext cx="1661648" cy="1617617"/>
            <a:chOff x="4976445" y="616000"/>
            <a:chExt cx="1661648" cy="1617617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46AAED8-BF0F-81AD-D9DA-AC19AFA2F1C9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1D196BE-CE22-BA2D-0CEE-6EAE70BB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EFF7FFB-7CEB-8F17-7C56-715C3D3268E7}"/>
              </a:ext>
            </a:extLst>
          </p:cNvPr>
          <p:cNvGrpSpPr/>
          <p:nvPr/>
        </p:nvGrpSpPr>
        <p:grpSpPr>
          <a:xfrm>
            <a:off x="812505" y="870810"/>
            <a:ext cx="9459148" cy="5378729"/>
            <a:chOff x="812505" y="870810"/>
            <a:chExt cx="9459148" cy="5378729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1BC8901-BF91-5883-BA6D-F7A67785CEA8}"/>
                </a:ext>
              </a:extLst>
            </p:cNvPr>
            <p:cNvCxnSpPr>
              <a:cxnSpLocks/>
            </p:cNvCxnSpPr>
            <p:nvPr/>
          </p:nvCxnSpPr>
          <p:spPr>
            <a:xfrm>
              <a:off x="4090924" y="5440731"/>
              <a:ext cx="943941" cy="0"/>
            </a:xfrm>
            <a:prstGeom prst="line">
              <a:avLst/>
            </a:prstGeom>
            <a:ln w="88900">
              <a:solidFill>
                <a:srgbClr val="7000D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D4D6439-0057-65DC-C451-955BDDA1BCE7}"/>
                </a:ext>
              </a:extLst>
            </p:cNvPr>
            <p:cNvGrpSpPr/>
            <p:nvPr/>
          </p:nvGrpSpPr>
          <p:grpSpPr>
            <a:xfrm>
              <a:off x="812505" y="870810"/>
              <a:ext cx="9459148" cy="5378729"/>
              <a:chOff x="812505" y="870810"/>
              <a:chExt cx="9459148" cy="5378729"/>
            </a:xfrm>
          </p:grpSpPr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B2B05F08-0BBA-300E-D890-0735A083E9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662" y="3904307"/>
                <a:ext cx="97639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B634245-FC4C-9A75-8574-98335CFAF9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7368" y="3429000"/>
                <a:ext cx="1044525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E57C437A-FAC6-E506-E768-6DCFCCD3A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0924" y="1424809"/>
                <a:ext cx="971373" cy="0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2BC8024A-6367-3B2D-0FE0-0E27E24A0C36}"/>
                  </a:ext>
                </a:extLst>
              </p:cNvPr>
              <p:cNvSpPr/>
              <p:nvPr/>
            </p:nvSpPr>
            <p:spPr>
              <a:xfrm>
                <a:off x="812505" y="2637602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30C94A-8292-68F5-13AD-2EBC3639E943}"/>
                  </a:ext>
                </a:extLst>
              </p:cNvPr>
              <p:cNvSpPr txBox="1"/>
              <p:nvPr/>
            </p:nvSpPr>
            <p:spPr>
              <a:xfrm>
                <a:off x="7713699" y="2871533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2.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 분류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음식이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어떤 음식인지 판별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B6DCF80-6310-CA98-D10A-FD7AC7CA51F6}"/>
                  </a:ext>
                </a:extLst>
              </p:cNvPr>
              <p:cNvSpPr txBox="1"/>
              <p:nvPr/>
            </p:nvSpPr>
            <p:spPr>
              <a:xfrm>
                <a:off x="7713699" y="4741605"/>
                <a:ext cx="2557954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3.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음식량 추정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 음식의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양을 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인분 기준으로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몇</a:t>
                </a:r>
                <a:r>
                  <a:rPr lang="en-US" altLang="ko-KR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%</a:t>
                </a:r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에 해당하는지 판단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F30D1C1-E89F-2926-545E-B05A19C74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104621" y="2930738"/>
                <a:ext cx="1818151" cy="1818151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DD6ED2CF-0B2A-9415-C993-E08837C07416}"/>
                  </a:ext>
                </a:extLst>
              </p:cNvPr>
              <p:cNvGrpSpPr/>
              <p:nvPr/>
            </p:nvGrpSpPr>
            <p:grpSpPr>
              <a:xfrm>
                <a:off x="4976445" y="4631922"/>
                <a:ext cx="1661647" cy="1617617"/>
                <a:chOff x="4757359" y="4031070"/>
                <a:chExt cx="2402382" cy="2338724"/>
              </a:xfrm>
            </p:grpSpPr>
            <p:sp>
              <p:nvSpPr>
                <p:cNvPr id="7" name="사각형: 둥근 모서리 6">
                  <a:extLst>
                    <a:ext uri="{FF2B5EF4-FFF2-40B4-BE49-F238E27FC236}">
                      <a16:creationId xmlns:a16="http://schemas.microsoft.com/office/drawing/2014/main" id="{A30085FD-DEDD-3AC6-0E58-1319AD4BE16F}"/>
                    </a:ext>
                  </a:extLst>
                </p:cNvPr>
                <p:cNvSpPr/>
                <p:nvPr/>
              </p:nvSpPr>
              <p:spPr>
                <a:xfrm>
                  <a:off x="4757359" y="4031070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FA6D8D94-FCA6-3B0A-0954-5F25FDD7A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4210" y="4164261"/>
                  <a:ext cx="2008680" cy="2008680"/>
                </a:xfrm>
                <a:prstGeom prst="rect">
                  <a:avLst/>
                </a:prstGeom>
              </p:spPr>
            </p:pic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8EF5FCD4-1960-6C39-727D-93C3C24EE6A3}"/>
                  </a:ext>
                </a:extLst>
              </p:cNvPr>
              <p:cNvGrpSpPr/>
              <p:nvPr/>
            </p:nvGrpSpPr>
            <p:grpSpPr>
              <a:xfrm>
                <a:off x="4976445" y="2568621"/>
                <a:ext cx="1665451" cy="1669187"/>
                <a:chOff x="4757359" y="1164208"/>
                <a:chExt cx="2407881" cy="2413283"/>
              </a:xfrm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9F29F842-588C-213C-99F5-0623835B4B7A}"/>
                    </a:ext>
                  </a:extLst>
                </p:cNvPr>
                <p:cNvSpPr/>
                <p:nvPr/>
              </p:nvSpPr>
              <p:spPr>
                <a:xfrm>
                  <a:off x="4757359" y="1238767"/>
                  <a:ext cx="2402382" cy="2338724"/>
                </a:xfrm>
                <a:prstGeom prst="roundRect">
                  <a:avLst/>
                </a:prstGeom>
                <a:solidFill>
                  <a:srgbClr val="7000D8"/>
                </a:solidFill>
                <a:ln w="349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77DCD8DA-816A-4A93-2BFA-D57D566D3A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2858" y="1164208"/>
                  <a:ext cx="2402382" cy="240238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B70E85-896E-A9D5-7C93-635B2198743A}"/>
                  </a:ext>
                </a:extLst>
              </p:cNvPr>
              <p:cNvSpPr txBox="1"/>
              <p:nvPr/>
            </p:nvSpPr>
            <p:spPr>
              <a:xfrm>
                <a:off x="7713699" y="870810"/>
                <a:ext cx="2557954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1. </a:t>
                </a:r>
                <a:r>
                  <a:rPr lang="ko-KR" altLang="en-US" sz="20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 탐지 모델</a:t>
                </a:r>
                <a:endParaRPr lang="en-US" altLang="ko-KR" sz="16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endParaRPr lang="en-US" altLang="ko-KR" sz="1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이미지 속에서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460086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음식과 동전을 탐지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81581F8-DE90-69F9-B061-FABBD3B34E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2057" y="1424809"/>
                <a:ext cx="0" cy="4015921"/>
              </a:xfrm>
              <a:prstGeom prst="line">
                <a:avLst/>
              </a:prstGeom>
              <a:ln w="88900">
                <a:solidFill>
                  <a:srgbClr val="7000D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24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32734 0.27662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67" y="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FDCC93-9DD6-8AF8-EAE3-53C6663DF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73525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06281D0-23C2-F535-F25A-92E2EB53F678}"/>
              </a:ext>
            </a:extLst>
          </p:cNvPr>
          <p:cNvSpPr/>
          <p:nvPr/>
        </p:nvSpPr>
        <p:spPr>
          <a:xfrm>
            <a:off x="3321825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.JPEG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193609" y="4872117"/>
            <a:ext cx="4753232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동전의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그대로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9C2B865-FE42-61CF-CCB8-DA2F42EF2813}"/>
              </a:ext>
            </a:extLst>
          </p:cNvPr>
          <p:cNvSpPr/>
          <p:nvPr/>
        </p:nvSpPr>
        <p:spPr>
          <a:xfrm>
            <a:off x="7425016" y="1520520"/>
            <a:ext cx="1505986" cy="325925"/>
          </a:xfrm>
          <a:prstGeom prst="roundRect">
            <a:avLst/>
          </a:prstGeom>
          <a:solidFill>
            <a:srgbClr val="460086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김밥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.txt</a:t>
            </a:r>
            <a:endParaRPr lang="ko-KR" alt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006613-C4D3-ADBB-9B5B-A9B8A596D653}"/>
              </a:ext>
            </a:extLst>
          </p:cNvPr>
          <p:cNvSpPr/>
          <p:nvPr/>
        </p:nvSpPr>
        <p:spPr>
          <a:xfrm>
            <a:off x="7425016" y="1829848"/>
            <a:ext cx="4163420" cy="2670715"/>
          </a:xfrm>
          <a:prstGeom prst="rect">
            <a:avLst/>
          </a:prstGeom>
          <a:solidFill>
            <a:schemeClr val="bg1"/>
          </a:solidFill>
          <a:ln w="38100">
            <a:solidFill>
              <a:srgbClr val="46008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0 0.768349 0.280041 0.088595 0.206212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1 0.890040 0.312882 0.061100 0.213849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2 0.635457 0.234980 0.071283 0.073320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3 0.426190 0.516802 0.662933 0.740835</a:t>
            </a:r>
          </a:p>
          <a:p>
            <a:pPr algn="ctr"/>
            <a:r>
              <a:rPr lang="en-US" altLang="ko-KR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4 0.431282 0.477088 0.404277 0.417006</a:t>
            </a:r>
            <a:endParaRPr lang="ko-KR" altLang="en-US" sz="1200" dirty="0">
              <a:solidFill>
                <a:srgbClr val="460086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pic>
        <p:nvPicPr>
          <p:cNvPr id="23" name="그림 22" descr="음식, 테이블웨어, 주방 도구, 요리이(가) 표시된 사진&#10;&#10;자동 생성된 설명">
            <a:extLst>
              <a:ext uri="{FF2B5EF4-FFF2-40B4-BE49-F238E27FC236}">
                <a16:creationId xmlns:a16="http://schemas.microsoft.com/office/drawing/2014/main" id="{B993EC5C-DED5-9CC0-0A7F-DC3B11D8F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875" y="1850143"/>
            <a:ext cx="3943866" cy="2629244"/>
          </a:xfrm>
          <a:prstGeom prst="rect">
            <a:avLst/>
          </a:prstGeom>
          <a:ln w="38100">
            <a:solidFill>
              <a:srgbClr val="460086"/>
            </a:solidFill>
          </a:ln>
        </p:spPr>
      </p:pic>
    </p:spTree>
    <p:extLst>
      <p:ext uri="{BB962C8B-B14F-4D97-AF65-F5344CB8AC3E}">
        <p14:creationId xmlns:p14="http://schemas.microsoft.com/office/powerpoint/2010/main" val="3733127214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3746544" y="4645717"/>
            <a:ext cx="3595816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Yolov3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 백본 신경망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을 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A415C-B81E-DAD0-AA73-2046FB905F93}"/>
              </a:ext>
            </a:extLst>
          </p:cNvPr>
          <p:cNvSpPr txBox="1"/>
          <p:nvPr/>
        </p:nvSpPr>
        <p:spPr>
          <a:xfrm>
            <a:off x="7547491" y="4486057"/>
            <a:ext cx="359581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darknet53.conv.74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의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가중치를 기반으로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세부 사항을 변경하여 학습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B6A3ED-1049-EBFE-3150-0859E20EE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2" y="16853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306417-CA47-5042-A649-B223D4354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199" y="168535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0808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78B630-E7C8-C713-508C-974D46F48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626082"/>
              </p:ext>
            </p:extLst>
          </p:nvPr>
        </p:nvGraphicFramePr>
        <p:xfrm>
          <a:off x="3490554" y="1443516"/>
          <a:ext cx="8160496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012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204012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E3D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 정보</a:t>
                      </a:r>
                      <a:endParaRPr 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기본 모델 그대로 학습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val_size = 0.2 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추가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배치사이즈 증가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한컴 윤고딕 250" panose="02020603020101020101" pitchFamily="18" charset="-127"/>
                        <a:ea typeface="한컴 윤고딕 250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(416,416,3)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Learning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Train_YoloV3.ipynb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36196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batch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subdivisions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8</a:t>
                      </a:r>
                      <a:endParaRPr lang="ko-KR" altLang="en-US" sz="12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val_data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분리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Last_loss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0.299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0.120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Avg_loss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0.289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0.273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0.210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21FD9A1-75DE-2CD0-9470-DF98B8BD4E59}"/>
              </a:ext>
            </a:extLst>
          </p:cNvPr>
          <p:cNvGrpSpPr/>
          <p:nvPr/>
        </p:nvGrpSpPr>
        <p:grpSpPr>
          <a:xfrm>
            <a:off x="3297895" y="1593227"/>
            <a:ext cx="8353155" cy="4233558"/>
            <a:chOff x="3233421" y="2060013"/>
            <a:chExt cx="8353155" cy="423355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DB1B093-C289-8058-B555-041EE5585ACE}"/>
                </a:ext>
              </a:extLst>
            </p:cNvPr>
            <p:cNvSpPr/>
            <p:nvPr/>
          </p:nvSpPr>
          <p:spPr>
            <a:xfrm>
              <a:off x="3233421" y="2060013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Avg_loss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값이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0.210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으로 가장 낮은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을 최종 모델로 사용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2833E49-AC8E-DD3C-15BE-5B9C19EA6245}"/>
                </a:ext>
              </a:extLst>
            </p:cNvPr>
            <p:cNvSpPr/>
            <p:nvPr/>
          </p:nvSpPr>
          <p:spPr>
            <a:xfrm>
              <a:off x="9541253" y="5414485"/>
              <a:ext cx="204532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0FDA7A5-C36F-8128-6477-5D57FD311F8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6536348" y="4809090"/>
              <a:ext cx="4027567" cy="605395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54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19A3548-F3DA-426E-5A8B-6DCF5F2BF087}"/>
              </a:ext>
            </a:extLst>
          </p:cNvPr>
          <p:cNvGrpSpPr/>
          <p:nvPr/>
        </p:nvGrpSpPr>
        <p:grpSpPr>
          <a:xfrm>
            <a:off x="980522" y="2506138"/>
            <a:ext cx="1661648" cy="1617617"/>
            <a:chOff x="4976445" y="616000"/>
            <a:chExt cx="1661648" cy="161761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8117A1E-A15A-FF1F-081F-7344F6263876}"/>
                </a:ext>
              </a:extLst>
            </p:cNvPr>
            <p:cNvSpPr/>
            <p:nvPr/>
          </p:nvSpPr>
          <p:spPr>
            <a:xfrm>
              <a:off x="4976445" y="616000"/>
              <a:ext cx="1661648" cy="1617617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BF54F1A-517B-A9C8-2E36-1DD2E679C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86263" y="795222"/>
              <a:ext cx="1259171" cy="12591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C7CE9A-8930-BCF8-2F39-DCCA11DE63A5}"/>
              </a:ext>
            </a:extLst>
          </p:cNvPr>
          <p:cNvGrpSpPr/>
          <p:nvPr/>
        </p:nvGrpSpPr>
        <p:grpSpPr>
          <a:xfrm>
            <a:off x="3409216" y="986929"/>
            <a:ext cx="8225910" cy="4695031"/>
            <a:chOff x="3409216" y="986929"/>
            <a:chExt cx="8225910" cy="469503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D381C6D-E2FB-3855-798A-0C0256A6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2676" y="1395412"/>
              <a:ext cx="8172450" cy="4067175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454CCCD-4BF2-1353-66CF-AB756D0B49D1}"/>
                </a:ext>
              </a:extLst>
            </p:cNvPr>
            <p:cNvGrpSpPr/>
            <p:nvPr/>
          </p:nvGrpSpPr>
          <p:grpSpPr>
            <a:xfrm>
              <a:off x="3409216" y="986929"/>
              <a:ext cx="8225910" cy="4695031"/>
              <a:chOff x="3409216" y="986929"/>
              <a:chExt cx="8225910" cy="4695031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7ACF99C6-19FB-9AA1-6524-2A2764AC1528}"/>
                  </a:ext>
                </a:extLst>
              </p:cNvPr>
              <p:cNvSpPr/>
              <p:nvPr/>
            </p:nvSpPr>
            <p:spPr>
              <a:xfrm>
                <a:off x="9667013" y="986929"/>
                <a:ext cx="1968113" cy="302203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최종 모델 학습</a:t>
                </a: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A8D09F4F-76B8-0928-BCB0-79B2BB3E445B}"/>
                  </a:ext>
                </a:extLst>
              </p:cNvPr>
              <p:cNvSpPr/>
              <p:nvPr/>
            </p:nvSpPr>
            <p:spPr>
              <a:xfrm>
                <a:off x="3409216" y="1285868"/>
                <a:ext cx="8225910" cy="4396092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endParaRPr lang="ko-KR" altLang="en-US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endParaRPr>
              </a:p>
            </p:txBody>
          </p:sp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C590D1B-3969-A503-2C9B-0A6AA2E7BD9F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D021335-83EC-2462-2353-C50738D95793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5" name="그림 4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0CC3A8A9-9975-A13B-36CA-112BD74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91A059FC-1483-3B26-4DD1-17B8FD584469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8059DB-EEBF-187B-9DFB-5A05FEEA21FC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05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8117A1E-A15A-FF1F-081F-7344F6263876}"/>
              </a:ext>
            </a:extLst>
          </p:cNvPr>
          <p:cNvSpPr/>
          <p:nvPr/>
        </p:nvSpPr>
        <p:spPr>
          <a:xfrm>
            <a:off x="980522" y="2506138"/>
            <a:ext cx="1661648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BF54F1A-517B-A9C8-2E36-1DD2E679C2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0340" y="2685360"/>
            <a:ext cx="1259171" cy="1259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1A2C0-F054-4303-717D-0AF4D6AD4BE0}"/>
              </a:ext>
            </a:extLst>
          </p:cNvPr>
          <p:cNvSpPr txBox="1"/>
          <p:nvPr/>
        </p:nvSpPr>
        <p:spPr>
          <a:xfrm>
            <a:off x="540948" y="4645717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객체 탐지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속에서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음식과 동전을 탐지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30AC48-B6F1-0C30-3E3E-E77B2E801C07}"/>
              </a:ext>
            </a:extLst>
          </p:cNvPr>
          <p:cNvGrpSpPr/>
          <p:nvPr/>
        </p:nvGrpSpPr>
        <p:grpSpPr>
          <a:xfrm>
            <a:off x="3943478" y="1122762"/>
            <a:ext cx="6486569" cy="4612473"/>
            <a:chOff x="4305616" y="887302"/>
            <a:chExt cx="6486569" cy="461247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46D637-237A-CB26-610F-5879DC86B9DF}"/>
                </a:ext>
              </a:extLst>
            </p:cNvPr>
            <p:cNvGrpSpPr/>
            <p:nvPr/>
          </p:nvGrpSpPr>
          <p:grpSpPr>
            <a:xfrm>
              <a:off x="4305616" y="887302"/>
              <a:ext cx="6486569" cy="4612473"/>
              <a:chOff x="4305616" y="887302"/>
              <a:chExt cx="6486569" cy="4612473"/>
            </a:xfrm>
          </p:grpSpPr>
          <p:pic>
            <p:nvPicPr>
              <p:cNvPr id="17" name="그림 16" descr="주방 도구, 은식기, 음식, 식기이(가) 표시된 사진&#10;&#10;자동 생성된 설명">
                <a:extLst>
                  <a:ext uri="{FF2B5EF4-FFF2-40B4-BE49-F238E27FC236}">
                    <a16:creationId xmlns:a16="http://schemas.microsoft.com/office/drawing/2014/main" id="{44D40AF2-69F1-3566-EA01-02661D37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5616" y="1130115"/>
                <a:ext cx="6486569" cy="4369660"/>
              </a:xfrm>
              <a:prstGeom prst="rect">
                <a:avLst/>
              </a:prstGeom>
            </p:spPr>
          </p:pic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F4EE0838-D0CE-2AC7-C099-F60469948920}"/>
                  </a:ext>
                </a:extLst>
              </p:cNvPr>
              <p:cNvSpPr/>
              <p:nvPr/>
            </p:nvSpPr>
            <p:spPr>
              <a:xfrm>
                <a:off x="4415842" y="887302"/>
                <a:ext cx="1505986" cy="325925"/>
              </a:xfrm>
              <a:prstGeom prst="roundRect">
                <a:avLst/>
              </a:prstGeom>
              <a:solidFill>
                <a:srgbClr val="460086"/>
              </a:solidFill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객체</a:t>
                </a:r>
                <a:r>
                  <a:rPr lang="en-US" altLang="ko-KR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 </a:t>
                </a:r>
                <a:r>
                  <a:rPr lang="ko-KR" altLang="en-US" sz="1400" dirty="0"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탐지 예시</a:t>
                </a:r>
              </a:p>
            </p:txBody>
          </p: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75DD7A9-4B46-C285-169C-332BB868DFE0}"/>
                </a:ext>
              </a:extLst>
            </p:cNvPr>
            <p:cNvSpPr/>
            <p:nvPr/>
          </p:nvSpPr>
          <p:spPr>
            <a:xfrm>
              <a:off x="4415842" y="1213227"/>
              <a:ext cx="6294408" cy="423125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04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3F6F122-8A82-5FD5-8525-BDA97D07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723" y="2151070"/>
            <a:ext cx="7370537" cy="2165047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건강관리를 위한 음식 이미지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음식분류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100,000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(188GB)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57718712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5B32C-EF6D-09FC-9F37-CF13D9A6EEA9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009207" y="4682905"/>
            <a:ext cx="556524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 메뉴 중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106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음식을 학습에 활용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7F1B7AC-2E36-A87C-1981-C200A89856F0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DC342B-B763-57B1-A10F-60119C34EACE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BE3AADE-A421-2F74-81E9-622D02390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207" y="1747319"/>
            <a:ext cx="2173586" cy="217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8464989" y="2572502"/>
            <a:ext cx="21094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E8068-D2BD-0FE4-197D-7942F09BDD86}"/>
              </a:ext>
            </a:extLst>
          </p:cNvPr>
          <p:cNvSpPr txBox="1"/>
          <p:nvPr/>
        </p:nvSpPr>
        <p:spPr>
          <a:xfrm>
            <a:off x="7182793" y="2454568"/>
            <a:ext cx="12821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X</a:t>
            </a:r>
            <a:endParaRPr lang="ko-KR" altLang="en-US" sz="4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3554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7638876" y="4338208"/>
            <a:ext cx="41870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 내부의 사전 제공된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음식의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Bounding Box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정보를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활용하여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메뉴당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장을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crop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C82BEAB-1AA6-368F-99DA-D6F6EFCF5EB9}"/>
              </a:ext>
            </a:extLst>
          </p:cNvPr>
          <p:cNvGrpSpPr/>
          <p:nvPr/>
        </p:nvGrpSpPr>
        <p:grpSpPr>
          <a:xfrm>
            <a:off x="7638876" y="865209"/>
            <a:ext cx="4076308" cy="2928894"/>
            <a:chOff x="7638876" y="469800"/>
            <a:chExt cx="4076308" cy="292889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9C2B865-FE42-61CF-CCB8-DA2F42EF2813}"/>
                </a:ext>
              </a:extLst>
            </p:cNvPr>
            <p:cNvSpPr/>
            <p:nvPr/>
          </p:nvSpPr>
          <p:spPr>
            <a:xfrm>
              <a:off x="7638876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.json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C006613-C4D3-ADBB-9B5B-A9B8A596D653}"/>
                </a:ext>
              </a:extLst>
            </p:cNvPr>
            <p:cNvSpPr/>
            <p:nvPr/>
          </p:nvSpPr>
          <p:spPr>
            <a:xfrm>
              <a:off x="7638876" y="778577"/>
              <a:ext cx="4076308" cy="262011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"Name": "galbigu-i",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"W": "0.999421296296296",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"H": "0.903310104529617",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"File Format": "jpg",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"Annotation Type": "binding",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460086"/>
                  </a:solidFill>
                  <a:latin typeface="한컴 윤고딕 250" panose="02020603020101020101" pitchFamily="18" charset="-127"/>
                  <a:ea typeface="한컴 윤고딕 250" panose="02020603020101020101" pitchFamily="18" charset="-127"/>
                </a:rPr>
                <a:t>"Point(x,y)": "0.500289351851852,0.548344947735192"</a:t>
              </a:r>
              <a:endParaRPr lang="ko-KR" altLang="en-US" sz="1200" dirty="0">
                <a:solidFill>
                  <a:srgbClr val="460086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947A879-7F32-153C-E93B-A775BF4F5BE5}"/>
              </a:ext>
            </a:extLst>
          </p:cNvPr>
          <p:cNvSpPr txBox="1"/>
          <p:nvPr/>
        </p:nvSpPr>
        <p:spPr>
          <a:xfrm>
            <a:off x="530467" y="4634816"/>
            <a:ext cx="255795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 분류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음식이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어떤 음식인지 판별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F9A45D-8C33-3714-A776-BB703A9F87E6}"/>
              </a:ext>
            </a:extLst>
          </p:cNvPr>
          <p:cNvGrpSpPr/>
          <p:nvPr/>
        </p:nvGrpSpPr>
        <p:grpSpPr>
          <a:xfrm>
            <a:off x="978620" y="2454568"/>
            <a:ext cx="1665451" cy="1669187"/>
            <a:chOff x="4757359" y="1164208"/>
            <a:chExt cx="2407881" cy="241328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C4A7500D-741C-3BF7-75D9-1261406B9C3C}"/>
                </a:ext>
              </a:extLst>
            </p:cNvPr>
            <p:cNvSpPr/>
            <p:nvPr/>
          </p:nvSpPr>
          <p:spPr>
            <a:xfrm>
              <a:off x="4757359" y="1238767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F71D6E0-038A-7663-794F-BECC95B7C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2858" y="1164208"/>
              <a:ext cx="2402382" cy="2402382"/>
            </a:xfrm>
            <a:prstGeom prst="rect">
              <a:avLst/>
            </a:prstGeom>
            <a:no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DBC1E9C-C448-DF67-D702-C2AAF09FDA92}"/>
              </a:ext>
            </a:extLst>
          </p:cNvPr>
          <p:cNvGrpSpPr/>
          <p:nvPr/>
        </p:nvGrpSpPr>
        <p:grpSpPr>
          <a:xfrm>
            <a:off x="3550932" y="865209"/>
            <a:ext cx="3943866" cy="2928895"/>
            <a:chOff x="3550932" y="469800"/>
            <a:chExt cx="3943866" cy="2928895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06281D0-23C2-F535-F25A-92E2EB53F678}"/>
                </a:ext>
              </a:extLst>
            </p:cNvPr>
            <p:cNvSpPr/>
            <p:nvPr/>
          </p:nvSpPr>
          <p:spPr>
            <a:xfrm>
              <a:off x="3552747" y="469800"/>
              <a:ext cx="1505986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A96BA36-5A65-2FA4-0CEC-0272F156061F}"/>
                </a:ext>
              </a:extLst>
            </p:cNvPr>
            <p:cNvGrpSpPr/>
            <p:nvPr/>
          </p:nvGrpSpPr>
          <p:grpSpPr>
            <a:xfrm>
              <a:off x="3550932" y="778578"/>
              <a:ext cx="3943866" cy="2620117"/>
              <a:chOff x="3550932" y="778578"/>
              <a:chExt cx="3943866" cy="2620117"/>
            </a:xfrm>
          </p:grpSpPr>
          <p:pic>
            <p:nvPicPr>
              <p:cNvPr id="18" name="그림 17" descr="음식, 바비뮤, 요리, 조리이(가) 표시된 사진&#10;&#10;자동 생성된 설명">
                <a:extLst>
                  <a:ext uri="{FF2B5EF4-FFF2-40B4-BE49-F238E27FC236}">
                    <a16:creationId xmlns:a16="http://schemas.microsoft.com/office/drawing/2014/main" id="{917FDD53-16C6-A13A-AECA-8B6D35CF7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32" y="778579"/>
                <a:ext cx="3943866" cy="2620115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DCBFE46B-F654-6083-52F8-859EDE6D569C}"/>
                  </a:ext>
                </a:extLst>
              </p:cNvPr>
              <p:cNvSpPr/>
              <p:nvPr/>
            </p:nvSpPr>
            <p:spPr>
              <a:xfrm>
                <a:off x="3554735" y="778578"/>
                <a:ext cx="3940063" cy="2620117"/>
              </a:xfrm>
              <a:prstGeom prst="rect">
                <a:avLst/>
              </a:prstGeom>
              <a:noFill/>
              <a:ln w="38100">
                <a:solidFill>
                  <a:srgbClr val="46008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rgbClr val="460086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E09AF22-DD0F-2761-8E6A-D9675DD3757F}"/>
              </a:ext>
            </a:extLst>
          </p:cNvPr>
          <p:cNvGrpSpPr/>
          <p:nvPr/>
        </p:nvGrpSpPr>
        <p:grpSpPr>
          <a:xfrm>
            <a:off x="3550932" y="4012284"/>
            <a:ext cx="3976285" cy="2045629"/>
            <a:chOff x="3550932" y="3616875"/>
            <a:chExt cx="3976285" cy="204562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700487D-8BD9-9DBE-45C8-F049896B249B}"/>
                </a:ext>
              </a:extLst>
            </p:cNvPr>
            <p:cNvSpPr/>
            <p:nvPr/>
          </p:nvSpPr>
          <p:spPr>
            <a:xfrm>
              <a:off x="3550932" y="3616875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갈비구이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_cropped.JPEG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C383460-D2F8-C6C5-D1A9-1E2E5672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4735" y="3942801"/>
              <a:ext cx="3972481" cy="171970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9B1B6CB-4C06-A118-A036-B2FC53B217F2}"/>
                </a:ext>
              </a:extLst>
            </p:cNvPr>
            <p:cNvSpPr/>
            <p:nvPr/>
          </p:nvSpPr>
          <p:spPr>
            <a:xfrm>
              <a:off x="3550933" y="3942800"/>
              <a:ext cx="3976284" cy="1719704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65598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8D04F4-394B-5E76-644E-2920A3598B95}"/>
              </a:ext>
            </a:extLst>
          </p:cNvPr>
          <p:cNvSpPr txBox="1"/>
          <p:nvPr/>
        </p:nvSpPr>
        <p:spPr>
          <a:xfrm>
            <a:off x="9333852" y="515769"/>
            <a:ext cx="251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E2D3E8"/>
                </a:solidFill>
                <a:latin typeface="CommercialScript BT" pitchFamily="2" charset="0"/>
              </a:rPr>
              <a:t>Diet Planner</a:t>
            </a:r>
          </a:p>
          <a:p>
            <a:pPr algn="ctr"/>
            <a:r>
              <a:rPr lang="en-US" altLang="ko-KR" sz="1600" dirty="0">
                <a:solidFill>
                  <a:srgbClr val="E2D3E8"/>
                </a:solidFill>
                <a:latin typeface="CommercialScript BT" pitchFamily="2" charset="0"/>
              </a:rPr>
              <a:t>O n : l y  for you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" name="그림 1" descr="그래픽, 클립아트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1A1E2630-E90C-0016-3242-9293A545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75" y="5141508"/>
            <a:ext cx="1442801" cy="14428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10BE26-31B7-DF5D-DFEC-77FCD4895545}"/>
              </a:ext>
            </a:extLst>
          </p:cNvPr>
          <p:cNvSpPr txBox="1"/>
          <p:nvPr/>
        </p:nvSpPr>
        <p:spPr>
          <a:xfrm>
            <a:off x="443274" y="5928954"/>
            <a:ext cx="1363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By Danzi</a:t>
            </a:r>
            <a:endParaRPr lang="ko-KR" altLang="en-US" sz="14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96CE5F-0B53-8A7B-82DD-6F191953965A}"/>
              </a:ext>
            </a:extLst>
          </p:cNvPr>
          <p:cNvSpPr txBox="1"/>
          <p:nvPr/>
        </p:nvSpPr>
        <p:spPr>
          <a:xfrm>
            <a:off x="3907732" y="3709996"/>
            <a:ext cx="437653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Cafe24 ClassicType" panose="02000800000000000000" pitchFamily="2" charset="-127"/>
                <a:ea typeface="Cafe24 ClassicType" panose="02000800000000000000" pitchFamily="2" charset="-127"/>
              </a:rPr>
              <a:t>프로젝트 개요</a:t>
            </a:r>
            <a:endParaRPr lang="ko-KR" altLang="en-US" sz="7200" dirty="0">
              <a:solidFill>
                <a:schemeClr val="bg1"/>
              </a:solidFill>
              <a:latin typeface="Cafe24 ClassicType" panose="02000800000000000000" pitchFamily="2" charset="-127"/>
              <a:ea typeface="Cafe24 ClassicType" panose="020008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C2FC16-CFF8-C89E-9CFA-65C82F56B7F6}"/>
              </a:ext>
            </a:extLst>
          </p:cNvPr>
          <p:cNvCxnSpPr>
            <a:cxnSpLocks/>
          </p:cNvCxnSpPr>
          <p:nvPr/>
        </p:nvCxnSpPr>
        <p:spPr>
          <a:xfrm>
            <a:off x="1284052" y="0"/>
            <a:ext cx="0" cy="1770434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1298309-44B1-928A-C7AA-5AA8FC4533F8}"/>
              </a:ext>
            </a:extLst>
          </p:cNvPr>
          <p:cNvCxnSpPr>
            <a:cxnSpLocks/>
          </p:cNvCxnSpPr>
          <p:nvPr/>
        </p:nvCxnSpPr>
        <p:spPr>
          <a:xfrm>
            <a:off x="1125167" y="0"/>
            <a:ext cx="0" cy="1381328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674E2F-48A4-6B7D-FCE1-C95A6A763A04}"/>
              </a:ext>
            </a:extLst>
          </p:cNvPr>
          <p:cNvSpPr txBox="1"/>
          <p:nvPr/>
        </p:nvSpPr>
        <p:spPr>
          <a:xfrm>
            <a:off x="3907731" y="900490"/>
            <a:ext cx="4376535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01</a:t>
            </a:r>
            <a:endParaRPr lang="ko-KR" altLang="en-US" sz="413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38552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45079124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643" y="1837352"/>
            <a:ext cx="1661648" cy="1661648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949594E0-0179-20B1-F951-C4F7BD81B2D4}"/>
              </a:ext>
            </a:extLst>
          </p:cNvPr>
          <p:cNvGrpSpPr/>
          <p:nvPr/>
        </p:nvGrpSpPr>
        <p:grpSpPr>
          <a:xfrm>
            <a:off x="3778055" y="1837350"/>
            <a:ext cx="7793110" cy="4101669"/>
            <a:chOff x="3778055" y="1837350"/>
            <a:chExt cx="7793110" cy="41016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4206643" y="4634816"/>
              <a:ext cx="7140617" cy="1304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개의 음식을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한번에 학습시키고자 했으나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,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시스템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용량을 넘김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7E621A-4680-7828-A9C0-EB1669733891}"/>
                </a:ext>
              </a:extLst>
            </p:cNvPr>
            <p:cNvSpPr txBox="1"/>
            <p:nvPr/>
          </p:nvSpPr>
          <p:spPr>
            <a:xfrm>
              <a:off x="3778055" y="3723645"/>
              <a:ext cx="25188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101,643 장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93FCEDA-2887-9818-DFF6-127C999FF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5613" y="1837350"/>
              <a:ext cx="1661647" cy="166164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D204CC-FC0E-AC2D-3511-40730032ADC2}"/>
                </a:ext>
              </a:extLst>
            </p:cNvPr>
            <p:cNvSpPr txBox="1"/>
            <p:nvPr/>
          </p:nvSpPr>
          <p:spPr>
            <a:xfrm>
              <a:off x="9461706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RAM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초과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7E17FD8-F238-0903-153E-6ED80BA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6128" y="1837350"/>
              <a:ext cx="1661647" cy="166164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FC1379-764D-E3E9-F7AE-FA4722D1B401}"/>
                </a:ext>
              </a:extLst>
            </p:cNvPr>
            <p:cNvSpPr txBox="1"/>
            <p:nvPr/>
          </p:nvSpPr>
          <p:spPr>
            <a:xfrm>
              <a:off x="6722221" y="3723645"/>
              <a:ext cx="21094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Colab 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투입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209E387-2189-73BA-C737-C22D65952BC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55183FF-1BDD-1542-5C6C-05E35A333142}"/>
                </a:ext>
              </a:extLst>
            </p:cNvPr>
            <p:cNvCxnSpPr>
              <a:cxnSpLocks/>
            </p:cNvCxnSpPr>
            <p:nvPr/>
          </p:nvCxnSpPr>
          <p:spPr>
            <a:xfrm>
              <a:off x="8835485" y="2745514"/>
              <a:ext cx="626221" cy="0"/>
            </a:xfrm>
            <a:prstGeom prst="straightConnector1">
              <a:avLst/>
            </a:prstGeom>
            <a:ln w="1270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5B3530F-06A3-FAC1-F54E-71072673B674}"/>
              </a:ext>
            </a:extLst>
          </p:cNvPr>
          <p:cNvGrpSpPr/>
          <p:nvPr/>
        </p:nvGrpSpPr>
        <p:grpSpPr>
          <a:xfrm>
            <a:off x="530467" y="2454568"/>
            <a:ext cx="2557954" cy="3165133"/>
            <a:chOff x="530467" y="2454568"/>
            <a:chExt cx="2557954" cy="316513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89EC59-2FD6-B1BE-4DD9-07B36E390160}"/>
                </a:ext>
              </a:extLst>
            </p:cNvPr>
            <p:cNvSpPr txBox="1"/>
            <p:nvPr/>
          </p:nvSpPr>
          <p:spPr>
            <a:xfrm>
              <a:off x="530467" y="4634816"/>
              <a:ext cx="255795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음식이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어떤 음식인지 판별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6C4D792-28FF-F413-439B-9FF43A082F12}"/>
                </a:ext>
              </a:extLst>
            </p:cNvPr>
            <p:cNvGrpSpPr/>
            <p:nvPr/>
          </p:nvGrpSpPr>
          <p:grpSpPr>
            <a:xfrm>
              <a:off x="978620" y="2454568"/>
              <a:ext cx="1665451" cy="1669187"/>
              <a:chOff x="4757359" y="1164208"/>
              <a:chExt cx="2407881" cy="2413283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B2F918F-66E9-C17A-5C0E-5DEC8424692A}"/>
                  </a:ext>
                </a:extLst>
              </p:cNvPr>
              <p:cNvSpPr/>
              <p:nvPr/>
            </p:nvSpPr>
            <p:spPr>
              <a:xfrm>
                <a:off x="4757359" y="1238767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D71CEA32-B459-D0F1-E9DE-FB79FDF81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762858" y="1164208"/>
                <a:ext cx="2402382" cy="2402382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10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26471 0.03403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2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130684" y="5046752"/>
            <a:ext cx="8247263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-&gt;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음식당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개의 이미지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한번에 학습하는 이미지의 양을 줄여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RAM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할당량을 낮춤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EAD5A2-3870-45F0-542E-A5E499D3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01" y="2061997"/>
            <a:ext cx="1661648" cy="16616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7E621A-4680-7828-A9C0-EB1669733891}"/>
              </a:ext>
            </a:extLst>
          </p:cNvPr>
          <p:cNvSpPr txBox="1"/>
          <p:nvPr/>
        </p:nvSpPr>
        <p:spPr>
          <a:xfrm>
            <a:off x="544213" y="4003045"/>
            <a:ext cx="251882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101,643 장</a:t>
            </a:r>
            <a:endParaRPr lang="en-US" altLang="ko-KR" sz="2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</a:t>
            </a:r>
            <a:r>
              <a:rPr lang="en-US" altLang="ko-KR" sz="20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Main Set</a:t>
            </a: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09E387-2189-73BA-C737-C22D65952BC1}"/>
              </a:ext>
            </a:extLst>
          </p:cNvPr>
          <p:cNvCxnSpPr>
            <a:cxnSpLocks/>
          </p:cNvCxnSpPr>
          <p:nvPr/>
        </p:nvCxnSpPr>
        <p:spPr>
          <a:xfrm>
            <a:off x="3115889" y="2953485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5183FF-1BDD-1542-5C6C-05E35A333142}"/>
              </a:ext>
            </a:extLst>
          </p:cNvPr>
          <p:cNvCxnSpPr>
            <a:cxnSpLocks/>
          </p:cNvCxnSpPr>
          <p:nvPr/>
        </p:nvCxnSpPr>
        <p:spPr>
          <a:xfrm>
            <a:off x="8303127" y="2953484"/>
            <a:ext cx="626221" cy="0"/>
          </a:xfrm>
          <a:prstGeom prst="straightConnector1">
            <a:avLst/>
          </a:prstGeom>
          <a:ln w="127000">
            <a:solidFill>
              <a:srgbClr val="4600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44958316-3952-B9AE-BA06-70AB38474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002" y="1858787"/>
            <a:ext cx="1885552" cy="188555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07D61D1-E0AD-BD8E-C5AB-600195DDD348}"/>
              </a:ext>
            </a:extLst>
          </p:cNvPr>
          <p:cNvSpPr txBox="1"/>
          <p:nvPr/>
        </p:nvSpPr>
        <p:spPr>
          <a:xfrm>
            <a:off x="9189048" y="3790161"/>
            <a:ext cx="2109459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n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씩</a:t>
            </a:r>
            <a:endParaRPr lang="en-US" altLang="ko-KR" sz="20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Colab </a:t>
            </a:r>
            <a:r>
              <a:rPr lang="ko-KR" altLang="en-US" sz="2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투입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16067E7-EA42-FB44-9782-7BB05AB891C7}"/>
              </a:ext>
            </a:extLst>
          </p:cNvPr>
          <p:cNvGrpSpPr/>
          <p:nvPr/>
        </p:nvGrpSpPr>
        <p:grpSpPr>
          <a:xfrm>
            <a:off x="4155320" y="2499260"/>
            <a:ext cx="3881360" cy="1558950"/>
            <a:chOff x="4011093" y="3075301"/>
            <a:chExt cx="3881360" cy="15589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78688C5-A530-38BC-56CA-613CCF2C48E4}"/>
                </a:ext>
              </a:extLst>
            </p:cNvPr>
            <p:cNvGrpSpPr/>
            <p:nvPr/>
          </p:nvGrpSpPr>
          <p:grpSpPr>
            <a:xfrm>
              <a:off x="4011093" y="3075301"/>
              <a:ext cx="3881360" cy="1558950"/>
              <a:chOff x="3983587" y="3126101"/>
              <a:chExt cx="3881360" cy="1558950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A7BEA22-35E7-9C8F-45EE-D012A0E58B1C}"/>
                  </a:ext>
                </a:extLst>
              </p:cNvPr>
              <p:cNvGrpSpPr/>
              <p:nvPr/>
            </p:nvGrpSpPr>
            <p:grpSpPr>
              <a:xfrm>
                <a:off x="3983587" y="3126101"/>
                <a:ext cx="1371600" cy="1558950"/>
                <a:chOff x="3997364" y="564430"/>
                <a:chExt cx="1371600" cy="1558950"/>
              </a:xfrm>
            </p:grpSpPr>
            <p:pic>
              <p:nvPicPr>
                <p:cNvPr id="70" name="그림 69">
                  <a:extLst>
                    <a:ext uri="{FF2B5EF4-FFF2-40B4-BE49-F238E27FC236}">
                      <a16:creationId xmlns:a16="http://schemas.microsoft.com/office/drawing/2014/main" id="{F9D9B676-2314-B9DE-6BE8-450CCB251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67752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FA47AAF-F9B8-6F7A-08B3-91EBFA34DE8C}"/>
                    </a:ext>
                  </a:extLst>
                </p:cNvPr>
                <p:cNvSpPr txBox="1"/>
                <p:nvPr/>
              </p:nvSpPr>
              <p:spPr>
                <a:xfrm>
                  <a:off x="3997364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1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39563817-1FB3-A56D-C219-82930349928C}"/>
                  </a:ext>
                </a:extLst>
              </p:cNvPr>
              <p:cNvGrpSpPr/>
              <p:nvPr/>
            </p:nvGrpSpPr>
            <p:grpSpPr>
              <a:xfrm>
                <a:off x="6493347" y="3126101"/>
                <a:ext cx="1371600" cy="1558950"/>
                <a:chOff x="3708911" y="564430"/>
                <a:chExt cx="1371600" cy="1558950"/>
              </a:xfrm>
            </p:grpSpPr>
            <p:pic>
              <p:nvPicPr>
                <p:cNvPr id="73" name="그림 72">
                  <a:extLst>
                    <a:ext uri="{FF2B5EF4-FFF2-40B4-BE49-F238E27FC236}">
                      <a16:creationId xmlns:a16="http://schemas.microsoft.com/office/drawing/2014/main" id="{D0496BA5-7F9F-538A-FA4C-73F02C5252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79299" y="564430"/>
                  <a:ext cx="830824" cy="83082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A98CFC7-95D6-4176-9A76-1DF9C0B0A3A1}"/>
                    </a:ext>
                  </a:extLst>
                </p:cNvPr>
                <p:cNvSpPr txBox="1"/>
                <p:nvPr/>
              </p:nvSpPr>
              <p:spPr>
                <a:xfrm>
                  <a:off x="3708911" y="1507827"/>
                  <a:ext cx="1371600" cy="615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ko-KR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n </a:t>
                  </a:r>
                  <a:r>
                    <a:rPr lang="ko-KR" altLang="en-US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장</a:t>
                  </a:r>
                  <a:endParaRPr lang="en-US" altLang="ko-KR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  <a:p>
                  <a:pPr algn="ctr"/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(</a:t>
                  </a:r>
                  <a:r>
                    <a:rPr lang="en-US" altLang="ko-KR" sz="1600" dirty="0">
                      <a:solidFill>
                        <a:srgbClr val="460086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Set N</a:t>
                  </a:r>
                  <a:r>
                    <a:rPr lang="en-US" altLang="ko-KR" sz="1600" dirty="0">
                      <a:solidFill>
                        <a:srgbClr val="7000D8"/>
                      </a:solidFill>
                      <a:latin typeface="여기어때 잘난체 고딕" panose="00000500000000000000" pitchFamily="50" charset="-127"/>
                      <a:ea typeface="여기어때 잘난체 고딕" panose="00000500000000000000" pitchFamily="50" charset="-127"/>
                    </a:rPr>
                    <a:t>)</a:t>
                  </a:r>
                  <a:endParaRPr lang="ko-KR" altLang="en-US" sz="16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endParaRPr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53571D-A4F0-BD6F-F37C-78F165AC4DD9}"/>
                </a:ext>
              </a:extLst>
            </p:cNvPr>
            <p:cNvSpPr txBox="1"/>
            <p:nvPr/>
          </p:nvSpPr>
          <p:spPr>
            <a:xfrm>
              <a:off x="5265973" y="3429000"/>
              <a:ext cx="137160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…</a:t>
              </a:r>
              <a:endParaRPr lang="ko-KR" altLang="en-US" sz="40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74308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00329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4852980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8203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C6266CE-B24C-A5A7-0420-2BA95986E908}"/>
              </a:ext>
            </a:extLst>
          </p:cNvPr>
          <p:cNvGrpSpPr/>
          <p:nvPr/>
        </p:nvGrpSpPr>
        <p:grpSpPr>
          <a:xfrm>
            <a:off x="1151524" y="1723492"/>
            <a:ext cx="2277476" cy="3411015"/>
            <a:chOff x="605424" y="1761581"/>
            <a:chExt cx="2277476" cy="341101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A8E02D8-77DC-0B4B-7BB1-ADD33EA68688}"/>
                </a:ext>
              </a:extLst>
            </p:cNvPr>
            <p:cNvSpPr txBox="1"/>
            <p:nvPr/>
          </p:nvSpPr>
          <p:spPr>
            <a:xfrm>
              <a:off x="605424" y="4003045"/>
              <a:ext cx="2277476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 V3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 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5043F62-8BF1-BFC3-4AE8-244E6907D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463" y="1761581"/>
              <a:ext cx="2131397" cy="21313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0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19727 0.0009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-0.13555 4.0740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2445545" y="5565583"/>
            <a:ext cx="730091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전이학습에 사용할 모델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선정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InceptionV3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모델은 학습 시간이 너무 오래 걸려 기각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EDACBBA-E37E-E166-71DF-D4AF1BDAF3F1}"/>
              </a:ext>
            </a:extLst>
          </p:cNvPr>
          <p:cNvGrpSpPr/>
          <p:nvPr/>
        </p:nvGrpSpPr>
        <p:grpSpPr>
          <a:xfrm>
            <a:off x="2445545" y="1911115"/>
            <a:ext cx="2486039" cy="3223392"/>
            <a:chOff x="5232879" y="2265058"/>
            <a:chExt cx="2486039" cy="322339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7823" y="2265058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5232879" y="4318899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51471FC-B4BD-3A17-89C4-18FFE36898F7}"/>
              </a:ext>
            </a:extLst>
          </p:cNvPr>
          <p:cNvGrpSpPr/>
          <p:nvPr/>
        </p:nvGrpSpPr>
        <p:grpSpPr>
          <a:xfrm>
            <a:off x="6552866" y="1911115"/>
            <a:ext cx="3193589" cy="3220927"/>
            <a:chOff x="8203866" y="2265058"/>
            <a:chExt cx="3193589" cy="32209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24F2C5-F5FE-D5A0-4966-AA2F349F6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2585" y="2265058"/>
              <a:ext cx="1756150" cy="17561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2F4B18-75CD-5CC9-704B-3A15E18D932E}"/>
                </a:ext>
              </a:extLst>
            </p:cNvPr>
            <p:cNvSpPr txBox="1"/>
            <p:nvPr/>
          </p:nvSpPr>
          <p:spPr>
            <a:xfrm>
              <a:off x="8203866" y="4316434"/>
              <a:ext cx="319358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 서빙을 고려한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경량화 된 모델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715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33861E1-5F5F-D8B4-8273-343F6F5C4759}"/>
              </a:ext>
            </a:extLst>
          </p:cNvPr>
          <p:cNvGrpSpPr/>
          <p:nvPr/>
        </p:nvGrpSpPr>
        <p:grpSpPr>
          <a:xfrm>
            <a:off x="2445545" y="1911115"/>
            <a:ext cx="7300910" cy="4543173"/>
            <a:chOff x="2445545" y="1911115"/>
            <a:chExt cx="7300910" cy="45431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DC56DE-B503-51E0-37E4-2749145CC58D}"/>
                </a:ext>
              </a:extLst>
            </p:cNvPr>
            <p:cNvSpPr txBox="1"/>
            <p:nvPr/>
          </p:nvSpPr>
          <p:spPr>
            <a:xfrm>
              <a:off x="2445545" y="5565583"/>
              <a:ext cx="7300910" cy="888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전이학습에 사용할 모델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가지를 선정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InceptionV3 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모델은 학습 시간이 너무 오래 걸려 기각 </a:t>
              </a:r>
              <a:endPara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E74E5F-3E55-1617-C8D1-307B48F7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0489" y="1911115"/>
              <a:ext cx="1756150" cy="1756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0D37FC-39F1-CE0E-9ACA-BF1A63D7C23C}"/>
                </a:ext>
              </a:extLst>
            </p:cNvPr>
            <p:cNvSpPr txBox="1"/>
            <p:nvPr/>
          </p:nvSpPr>
          <p:spPr>
            <a:xfrm>
              <a:off x="2445545" y="3962582"/>
              <a:ext cx="2486039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</a:t>
              </a: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분류 모델 </a:t>
              </a:r>
              <a:endParaRPr lang="en-US" altLang="ko-KR" sz="1600" b="0" i="0" dirty="0">
                <a:solidFill>
                  <a:srgbClr val="460086"/>
                </a:solidFill>
                <a:effectLst/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논문 관련</a:t>
              </a:r>
              <a:r>
                <a: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높은 정확도</a:t>
              </a:r>
              <a:endParaRPr lang="en-US" altLang="ko-KR" sz="16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51471FC-B4BD-3A17-89C4-18FFE36898F7}"/>
                </a:ext>
              </a:extLst>
            </p:cNvPr>
            <p:cNvGrpSpPr/>
            <p:nvPr/>
          </p:nvGrpSpPr>
          <p:grpSpPr>
            <a:xfrm>
              <a:off x="6552866" y="1911115"/>
              <a:ext cx="3193589" cy="3220927"/>
              <a:chOff x="8203866" y="2265058"/>
              <a:chExt cx="3193589" cy="3220927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5724F2C5-F5FE-D5A0-4966-AA2F349F6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2585" y="2265058"/>
                <a:ext cx="1756150" cy="1756150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2F4B18-75CD-5CC9-704B-3A15E18D932E}"/>
                  </a:ext>
                </a:extLst>
              </p:cNvPr>
              <p:cNvSpPr txBox="1"/>
              <p:nvPr/>
            </p:nvSpPr>
            <p:spPr>
              <a:xfrm>
                <a:off x="8203866" y="4316434"/>
                <a:ext cx="3193589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7000D8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MobileNetV3small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모델 서빙을 고려한 </a:t>
                </a:r>
                <a:endParaRPr lang="en-US" altLang="ko-KR" sz="1600" b="0" i="0" dirty="0">
                  <a:solidFill>
                    <a:srgbClr val="460086"/>
                  </a:solidFill>
                  <a:effectLst/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600" b="0" i="0" dirty="0">
                    <a:solidFill>
                      <a:srgbClr val="460086"/>
                    </a:solidFill>
                    <a:effectLst/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경량화 된 모델</a:t>
                </a:r>
                <a:endParaRPr lang="en-US" altLang="ko-KR" sz="16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F50B15A-D741-BDC4-DD2F-CC2EA25CFB68}"/>
              </a:ext>
            </a:extLst>
          </p:cNvPr>
          <p:cNvSpPr txBox="1"/>
          <p:nvPr/>
        </p:nvSpPr>
        <p:spPr>
          <a:xfrm>
            <a:off x="2445545" y="3962491"/>
            <a:ext cx="24860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</a:p>
        </p:txBody>
      </p:sp>
    </p:spTree>
    <p:extLst>
      <p:ext uri="{BB962C8B-B14F-4D97-AF65-F5344CB8AC3E}">
        <p14:creationId xmlns:p14="http://schemas.microsoft.com/office/powerpoint/2010/main" val="364129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0.1974 -0.47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0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(56)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4569761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22F514-72E6-3862-26BC-D0C3E1168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30938"/>
              </p:ext>
            </p:extLst>
          </p:nvPr>
        </p:nvGraphicFramePr>
        <p:xfrm>
          <a:off x="1282740" y="1584863"/>
          <a:ext cx="9626520" cy="46439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04420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04420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b1_14.hdf5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b1_47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b2_10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b3_10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b4_05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9998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58,869,042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58,869,042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(224.57MB)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3099239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0.9117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45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0.4379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0.4942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0.3456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0.3577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0.3214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44982C-C6F8-0896-FDE5-472327FF02F2}"/>
              </a:ext>
            </a:extLst>
          </p:cNvPr>
          <p:cNvGrpSpPr/>
          <p:nvPr/>
        </p:nvGrpSpPr>
        <p:grpSpPr>
          <a:xfrm>
            <a:off x="2701909" y="1971364"/>
            <a:ext cx="8207351" cy="4257426"/>
            <a:chOff x="3599670" y="2371368"/>
            <a:chExt cx="7986906" cy="409193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CD2DDEB-8B8D-CFCF-4E8B-87349E1F347A}"/>
                </a:ext>
              </a:extLst>
            </p:cNvPr>
            <p:cNvSpPr/>
            <p:nvPr/>
          </p:nvSpPr>
          <p:spPr>
            <a:xfrm>
              <a:off x="3599670" y="237136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91%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ABE6159-8E45-D47D-530B-209C5FDDE17A}"/>
                </a:ext>
              </a:extLst>
            </p:cNvPr>
            <p:cNvSpPr/>
            <p:nvPr/>
          </p:nvSpPr>
          <p:spPr>
            <a:xfrm>
              <a:off x="10040957" y="5430382"/>
              <a:ext cx="1545619" cy="1032923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066477-BD1E-6370-B014-A3A122CD2E64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902598" y="5120445"/>
              <a:ext cx="3911170" cy="309937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2074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1603807" y="1415332"/>
            <a:ext cx="8984386" cy="4687386"/>
            <a:chOff x="422608" y="1200437"/>
            <a:chExt cx="8984386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(2.5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3223896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2933879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(128)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5371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2064769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8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54083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9655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76755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69560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5072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0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C83E16-F5C7-B40D-2727-02811D916C60}"/>
              </a:ext>
            </a:extLst>
          </p:cNvPr>
          <p:cNvGrpSpPr/>
          <p:nvPr/>
        </p:nvGrpSpPr>
        <p:grpSpPr>
          <a:xfrm>
            <a:off x="3827751" y="3612087"/>
            <a:ext cx="381670" cy="376058"/>
            <a:chOff x="2548467" y="1820332"/>
            <a:chExt cx="575733" cy="56726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ADC9C4-B534-F6D0-BA77-0DEC74ED17F9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4E94618-681D-1AA3-11C1-1DB4DD07D985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749F9E-85FF-0179-8778-9CB4D78CCE25}"/>
              </a:ext>
            </a:extLst>
          </p:cNvPr>
          <p:cNvGrpSpPr/>
          <p:nvPr/>
        </p:nvGrpSpPr>
        <p:grpSpPr>
          <a:xfrm flipV="1">
            <a:off x="3828286" y="4558594"/>
            <a:ext cx="381670" cy="376059"/>
            <a:chOff x="2548467" y="1820332"/>
            <a:chExt cx="575733" cy="56726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F134176-6BD3-6107-5069-723EC321205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3B73B10-ACB7-64B2-653D-7321BF4D6CA4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6544BE7-3B2B-597B-BE31-9FCECD0B4C02}"/>
              </a:ext>
            </a:extLst>
          </p:cNvPr>
          <p:cNvGrpSpPr/>
          <p:nvPr/>
        </p:nvGrpSpPr>
        <p:grpSpPr>
          <a:xfrm flipH="1" flipV="1">
            <a:off x="7982038" y="4558591"/>
            <a:ext cx="381674" cy="376062"/>
            <a:chOff x="2548467" y="1820332"/>
            <a:chExt cx="575733" cy="56726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6885E4F-0F0A-773A-AF6C-F0B4568D01F6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016BC5E-8612-2321-7709-DF493B0AD187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45A38AD-7DA5-ABAC-E3CF-6F041065BCDD}"/>
              </a:ext>
            </a:extLst>
          </p:cNvPr>
          <p:cNvGrpSpPr/>
          <p:nvPr/>
        </p:nvGrpSpPr>
        <p:grpSpPr>
          <a:xfrm flipH="1">
            <a:off x="7982038" y="3612087"/>
            <a:ext cx="381674" cy="376062"/>
            <a:chOff x="2548467" y="1820332"/>
            <a:chExt cx="575733" cy="56726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7C7A121-2031-DAF7-3D43-D5A2A77CEC81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2E89B62D-D9E2-2207-D01B-42500983AE0F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570097"/>
      </p:ext>
    </p:extLst>
  </p:cSld>
  <p:clrMapOvr>
    <a:masterClrMapping/>
  </p:clrMapOvr>
  <p:transition advClick="0" advTm="0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MobileNetV3small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16575"/>
              </p:ext>
            </p:extLst>
          </p:nvPr>
        </p:nvGraphicFramePr>
        <p:xfrm>
          <a:off x="502417" y="1333561"/>
          <a:ext cx="11188136" cy="490498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5054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SGD_checkpoint_4.h5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SGD_checkpoint_5.h5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SGD_checkpoint_6.h5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SGD_checkpoint_7.h5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SGD_checkpoint_8.h5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SGD_checkpoint_9.h5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SGD_checkpoint_10.h5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6,667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13,568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1,026,650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(3.92 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0.9108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0.9801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0.9933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0.9683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0.9827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0.9495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4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0.2516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0.2552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0.0648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0.0244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0.0953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0.0675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0.1391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BBFD4761-74F0-F21C-ECC9-7174114DFCF6}"/>
              </a:ext>
            </a:extLst>
          </p:cNvPr>
          <p:cNvGrpSpPr/>
          <p:nvPr/>
        </p:nvGrpSpPr>
        <p:grpSpPr>
          <a:xfrm>
            <a:off x="2701909" y="1818217"/>
            <a:ext cx="6788181" cy="4410576"/>
            <a:chOff x="2840306" y="2207688"/>
            <a:chExt cx="6605854" cy="423913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DDFE31A-E3AC-54E6-C5DB-A967E9408E63}"/>
                </a:ext>
              </a:extLst>
            </p:cNvPr>
            <p:cNvSpPr/>
            <p:nvPr/>
          </p:nvSpPr>
          <p:spPr>
            <a:xfrm>
              <a:off x="2840306" y="2207688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MobileNetV3small</a:t>
              </a:r>
              <a:endParaRPr lang="ko-KR" altLang="en-US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99%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A5679E-75BD-0DEA-000D-75691B969F75}"/>
                </a:ext>
              </a:extLst>
            </p:cNvPr>
            <p:cNvSpPr/>
            <p:nvPr/>
          </p:nvSpPr>
          <p:spPr>
            <a:xfrm>
              <a:off x="6143233" y="5378011"/>
              <a:ext cx="1364910" cy="1068811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5D69770-6038-8EA7-E5C5-0CB58FDFAB80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96000" y="4956765"/>
              <a:ext cx="682455" cy="421246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C28F80-7075-7BB8-FF07-4270F4AEB6F7}"/>
              </a:ext>
            </a:extLst>
          </p:cNvPr>
          <p:cNvSpPr/>
          <p:nvPr/>
        </p:nvSpPr>
        <p:spPr>
          <a:xfrm>
            <a:off x="2701909" y="1818217"/>
            <a:ext cx="6788181" cy="2860257"/>
          </a:xfrm>
          <a:prstGeom prst="roundRect">
            <a:avLst/>
          </a:prstGeom>
          <a:solidFill>
            <a:srgbClr val="7000D8"/>
          </a:solidFill>
          <a:ln w="635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But,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데이터셋을 나누는 과정에서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실수가 있었음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편향적인 결과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 도출되며 </a:t>
            </a:r>
            <a:endParaRPr lang="en-US" altLang="ko-KR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 기각</a:t>
            </a:r>
            <a:endParaRPr lang="en-US" altLang="ko-KR" sz="2400" dirty="0">
              <a:solidFill>
                <a:srgbClr val="FFC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321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16AE5AC-085B-91E7-5015-5CB101A72520}"/>
              </a:ext>
            </a:extLst>
          </p:cNvPr>
          <p:cNvGrpSpPr/>
          <p:nvPr/>
        </p:nvGrpSpPr>
        <p:grpSpPr>
          <a:xfrm>
            <a:off x="590659" y="1415332"/>
            <a:ext cx="11010682" cy="4687386"/>
            <a:chOff x="422608" y="1200437"/>
            <a:chExt cx="11010682" cy="4687386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101597E-0D7D-1175-880C-877E553AB498}"/>
                </a:ext>
              </a:extLst>
            </p:cNvPr>
            <p:cNvCxnSpPr>
              <a:cxnSpLocks/>
            </p:cNvCxnSpPr>
            <p:nvPr/>
          </p:nvCxnSpPr>
          <p:spPr>
            <a:xfrm>
              <a:off x="2288142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8BE04F-34C2-AE2C-221C-33254924974A}"/>
                </a:ext>
              </a:extLst>
            </p:cNvPr>
            <p:cNvSpPr txBox="1"/>
            <p:nvPr/>
          </p:nvSpPr>
          <p:spPr>
            <a:xfrm>
              <a:off x="422608" y="2747531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224 * 224 * 3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(cropped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img)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B3D6A165-34AB-3ED4-788C-363F884BE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8785" y="1849938"/>
              <a:ext cx="2196079" cy="493114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51C890D-7647-631C-2E22-197C11B51868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9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FA0BB7F2-2C36-240C-492D-DE3723A4034B}"/>
                </a:ext>
              </a:extLst>
            </p:cNvPr>
            <p:cNvCxnSpPr>
              <a:cxnSpLocks/>
            </p:cNvCxnSpPr>
            <p:nvPr/>
          </p:nvCxnSpPr>
          <p:spPr>
            <a:xfrm>
              <a:off x="9087437" y="2451003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FE093-102E-A110-499F-0F6B977B12C8}"/>
                </a:ext>
              </a:extLst>
            </p:cNvPr>
            <p:cNvSpPr txBox="1"/>
            <p:nvPr/>
          </p:nvSpPr>
          <p:spPr>
            <a:xfrm>
              <a:off x="6954868" y="249893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Global Average</a:t>
              </a:r>
            </a:p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Pooling 2D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168D549B-6424-80CA-618F-737FE07F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0697" y="1200437"/>
              <a:ext cx="1731491" cy="17921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D93779-79BA-3E0C-AC71-F218D282F39B}"/>
                </a:ext>
              </a:extLst>
            </p:cNvPr>
            <p:cNvSpPr txBox="1"/>
            <p:nvPr/>
          </p:nvSpPr>
          <p:spPr>
            <a:xfrm>
              <a:off x="3338403" y="3009141"/>
              <a:ext cx="2196078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(60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million params)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F9BCBC6B-0535-ACF1-1E9A-459E42E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0294" y="1617200"/>
              <a:ext cx="414500" cy="135383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6D0F93-FD18-A460-6132-2FB2650BFD8A}"/>
                </a:ext>
              </a:extLst>
            </p:cNvPr>
            <p:cNvSpPr txBox="1"/>
            <p:nvPr/>
          </p:nvSpPr>
          <p:spPr>
            <a:xfrm>
              <a:off x="9701798" y="3064071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38FFBB4-B261-20E4-58B6-896D5AD1EFC3}"/>
                </a:ext>
              </a:extLst>
            </p:cNvPr>
            <p:cNvGrpSpPr/>
            <p:nvPr/>
          </p:nvGrpSpPr>
          <p:grpSpPr>
            <a:xfrm>
              <a:off x="717422" y="1587083"/>
              <a:ext cx="984956" cy="1010050"/>
              <a:chOff x="717422" y="1472049"/>
              <a:chExt cx="984956" cy="101005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3ADE4262-ABD7-8DD3-ADE4-3502F0C5D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422" y="1472049"/>
                <a:ext cx="797296" cy="815776"/>
              </a:xfrm>
              <a:prstGeom prst="rect">
                <a:avLst/>
              </a:prstGeom>
            </p:spPr>
          </p:pic>
          <p:pic>
            <p:nvPicPr>
              <p:cNvPr id="21" name="Picture 10">
                <a:extLst>
                  <a:ext uri="{FF2B5EF4-FFF2-40B4-BE49-F238E27FC236}">
                    <a16:creationId xmlns:a16="http://schemas.microsoft.com/office/drawing/2014/main" id="{F3787CBE-E94E-368F-CA62-7264C3C26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577" y="157357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22" name="Picture 10">
                <a:extLst>
                  <a:ext uri="{FF2B5EF4-FFF2-40B4-BE49-F238E27FC236}">
                    <a16:creationId xmlns:a16="http://schemas.microsoft.com/office/drawing/2014/main" id="{BCD86A82-B765-53EE-9B61-ACFAF563E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82" y="1666323"/>
                <a:ext cx="797296" cy="815776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pic>
          <p:nvPicPr>
            <p:cNvPr id="23" name="Picture 44">
              <a:extLst>
                <a:ext uri="{FF2B5EF4-FFF2-40B4-BE49-F238E27FC236}">
                  <a16:creationId xmlns:a16="http://schemas.microsoft.com/office/drawing/2014/main" id="{CCBDB350-F507-521C-4A93-4FB369A80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80327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9987C7-247C-F63E-0E55-4021EFC02024}"/>
                </a:ext>
              </a:extLst>
            </p:cNvPr>
            <p:cNvSpPr txBox="1"/>
            <p:nvPr/>
          </p:nvSpPr>
          <p:spPr>
            <a:xfrm>
              <a:off x="151326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(256)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1AA0DFB-C161-8F17-8F98-690F4EDDFB94}"/>
                </a:ext>
              </a:extLst>
            </p:cNvPr>
            <p:cNvCxnSpPr>
              <a:cxnSpLocks/>
            </p:cNvCxnSpPr>
            <p:nvPr/>
          </p:nvCxnSpPr>
          <p:spPr>
            <a:xfrm>
              <a:off x="3244754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39877E9C-0662-C5B0-8306-E4E2C2092CA0}"/>
                </a:ext>
              </a:extLst>
            </p:cNvPr>
            <p:cNvCxnSpPr>
              <a:cxnSpLocks/>
            </p:cNvCxnSpPr>
            <p:nvPr/>
          </p:nvCxnSpPr>
          <p:spPr>
            <a:xfrm>
              <a:off x="644152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2CB3107C-1BBD-00CC-EE9C-7A17A63ED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0112" y="4080068"/>
              <a:ext cx="414500" cy="135383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9EEE08-66E7-7357-E876-80EEDCC896D7}"/>
                </a:ext>
              </a:extLst>
            </p:cNvPr>
            <p:cNvSpPr txBox="1"/>
            <p:nvPr/>
          </p:nvSpPr>
          <p:spPr>
            <a:xfrm>
              <a:off x="6361616" y="5526939"/>
              <a:ext cx="1731492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Dropout (0.25)</a:t>
              </a:r>
              <a:endPara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29" name="Picture 44">
              <a:extLst>
                <a:ext uri="{FF2B5EF4-FFF2-40B4-BE49-F238E27FC236}">
                  <a16:creationId xmlns:a16="http://schemas.microsoft.com/office/drawing/2014/main" id="{18ED03AC-09B0-C0CF-9718-C744778CB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18819" y="4322383"/>
              <a:ext cx="1151459" cy="6668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EB22A4-3D12-2BAD-A7FD-8A873CCAF9BF}"/>
                </a:ext>
              </a:extLst>
            </p:cNvPr>
            <p:cNvSpPr txBox="1"/>
            <p:nvPr/>
          </p:nvSpPr>
          <p:spPr>
            <a:xfrm>
              <a:off x="8628802" y="5364603"/>
              <a:ext cx="1731492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Dense</a:t>
              </a:r>
            </a:p>
            <a:p>
              <a:pPr algn="ctr"/>
              <a:r>
                <a:rPr 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(106)</a:t>
              </a:r>
            </a:p>
          </p:txBody>
        </p: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8254AAF-C841-ED9C-808F-28C9F1AB3749}"/>
                </a:ext>
              </a:extLst>
            </p:cNvPr>
            <p:cNvCxnSpPr>
              <a:cxnSpLocks/>
            </p:cNvCxnSpPr>
            <p:nvPr/>
          </p:nvCxnSpPr>
          <p:spPr>
            <a:xfrm>
              <a:off x="7909313" y="4682929"/>
              <a:ext cx="869110" cy="0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44">
            <a:extLst>
              <a:ext uri="{FF2B5EF4-FFF2-40B4-BE49-F238E27FC236}">
                <a16:creationId xmlns:a16="http://schemas.microsoft.com/office/drawing/2014/main" id="{4C45BB28-A84F-41A7-8572-456AA0F42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468255" y="4537278"/>
            <a:ext cx="1151459" cy="6668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C2DC41-10DD-5E5B-2F1F-F8FC34476712}"/>
              </a:ext>
            </a:extLst>
          </p:cNvPr>
          <p:cNvSpPr txBox="1"/>
          <p:nvPr/>
        </p:nvSpPr>
        <p:spPr>
          <a:xfrm>
            <a:off x="4178238" y="5579498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(128)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3E87F96-6655-9721-37A3-CB9C0AD977A0}"/>
              </a:ext>
            </a:extLst>
          </p:cNvPr>
          <p:cNvCxnSpPr>
            <a:cxnSpLocks/>
          </p:cNvCxnSpPr>
          <p:nvPr/>
        </p:nvCxnSpPr>
        <p:spPr>
          <a:xfrm>
            <a:off x="5909730" y="4897824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483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0181"/>
              </p:ext>
            </p:extLst>
          </p:nvPr>
        </p:nvGraphicFramePr>
        <p:xfrm>
          <a:off x="1201190" y="1525399"/>
          <a:ext cx="9789619" cy="470339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</a:tblGrid>
              <a:tr h="5458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nn1_100.hdf5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nn1_model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nn2_model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nn3_model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nn4_model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nnn_model</a:t>
                      </a:r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.hdf5</a:t>
                      </a:r>
                      <a:endParaRPr lang="en-US" sz="1400" dirty="0">
                        <a:latin typeface="한컴 윤고딕 250" panose="02020603020101020101" pitchFamily="18" charset="-127"/>
                        <a:ea typeface="한컴 윤고딕 250" panose="02020603020101020101" pitchFamily="18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58,947,684</a:t>
                      </a:r>
                    </a:p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58,947,684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(224.87MB)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7835743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SGD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0.7553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5196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0.9005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0.8890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0.7840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0.7124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0.8513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325B1EC4-DCC6-EEFA-EC9F-5389D935AE9E}"/>
              </a:ext>
            </a:extLst>
          </p:cNvPr>
          <p:cNvGrpSpPr/>
          <p:nvPr/>
        </p:nvGrpSpPr>
        <p:grpSpPr>
          <a:xfrm>
            <a:off x="2552701" y="2045008"/>
            <a:ext cx="8438108" cy="4193528"/>
            <a:chOff x="2695106" y="1951355"/>
            <a:chExt cx="8211465" cy="40305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6705245-9E9C-40BA-481D-BF182ACC3857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80%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endParaRPr lang="en-US" altLang="ko-KR" sz="2800" dirty="0">
                <a:solidFill>
                  <a:srgbClr val="FFC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2A5F7-9EE7-4AAE-D1F9-B8E2F31381EB}"/>
                </a:ext>
              </a:extLst>
            </p:cNvPr>
            <p:cNvSpPr/>
            <p:nvPr/>
          </p:nvSpPr>
          <p:spPr>
            <a:xfrm>
              <a:off x="2695106" y="4969733"/>
              <a:ext cx="8211465" cy="1012144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54F5DC5-DCCC-9978-A587-B58AE3500499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6143233" y="4700432"/>
              <a:ext cx="657606" cy="26930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979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채소, 요리, 스크린샷이(가) 표시된 사진&#10;&#10;자동 생성된 설명">
            <a:extLst>
              <a:ext uri="{FF2B5EF4-FFF2-40B4-BE49-F238E27FC236}">
                <a16:creationId xmlns:a16="http://schemas.microsoft.com/office/drawing/2014/main" id="{C91F52BD-91AC-EA84-2F77-4AF063D5F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9" y="1648084"/>
            <a:ext cx="10314453" cy="455017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79093"/>
            <a:ext cx="10313298" cy="4959444"/>
            <a:chOff x="936860" y="1347590"/>
            <a:chExt cx="10313298" cy="495944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7639666" y="1347590"/>
              <a:ext cx="3610492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샐러드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닭가슴살 시저샐러드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633519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9191879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음식, 식사, 패스트푸드이(가) 표시된 사진&#10;&#10;자동 생성된 설명">
            <a:extLst>
              <a:ext uri="{FF2B5EF4-FFF2-40B4-BE49-F238E27FC236}">
                <a16:creationId xmlns:a16="http://schemas.microsoft.com/office/drawing/2014/main" id="{BBC6D867-D80E-2DDD-A4F7-C311F4E7C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99" y="1689101"/>
            <a:ext cx="10281111" cy="4630884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8CA5772-3CCA-CDFB-C94B-2F3FCFCB5B03}"/>
              </a:ext>
            </a:extLst>
          </p:cNvPr>
          <p:cNvGrpSpPr/>
          <p:nvPr/>
        </p:nvGrpSpPr>
        <p:grpSpPr>
          <a:xfrm>
            <a:off x="936860" y="1200437"/>
            <a:ext cx="10313297" cy="5119547"/>
            <a:chOff x="936860" y="1347590"/>
            <a:chExt cx="10313297" cy="511954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161BA39-25BB-F766-7E6D-96430C9DC6B8}"/>
                </a:ext>
              </a:extLst>
            </p:cNvPr>
            <p:cNvSpPr/>
            <p:nvPr/>
          </p:nvSpPr>
          <p:spPr>
            <a:xfrm>
              <a:off x="8854280" y="1347590"/>
              <a:ext cx="2395877" cy="325925"/>
            </a:xfrm>
            <a:prstGeom prst="roundRect">
              <a:avLst/>
            </a:prstGeom>
            <a:solidFill>
              <a:srgbClr val="460086"/>
            </a:solidFill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그라탕 </a:t>
              </a:r>
              <a:r>
                <a:rPr lang="en-US" altLang="ko-KR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VS </a:t>
              </a:r>
              <a:r>
                <a:rPr lang="ko-KR" altLang="en-US" sz="1400" dirty="0"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감자그라탕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72D982C-084A-8F98-A27F-90F59C6DA0BD}"/>
                </a:ext>
              </a:extLst>
            </p:cNvPr>
            <p:cNvSpPr/>
            <p:nvPr/>
          </p:nvSpPr>
          <p:spPr>
            <a:xfrm>
              <a:off x="936860" y="1673515"/>
              <a:ext cx="10313297" cy="4793622"/>
            </a:xfrm>
            <a:prstGeom prst="rect">
              <a:avLst/>
            </a:prstGeom>
            <a:noFill/>
            <a:ln w="38100">
              <a:solidFill>
                <a:srgbClr val="46008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rgbClr val="46008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3812876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5D1E47-3FCA-0A4A-E537-3424587D995B}"/>
              </a:ext>
            </a:extLst>
          </p:cNvPr>
          <p:cNvSpPr txBox="1"/>
          <p:nvPr/>
        </p:nvSpPr>
        <p:spPr>
          <a:xfrm>
            <a:off x="2348856" y="5531298"/>
            <a:ext cx="749428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음료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소스류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,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외형이 비슷하거나 범주가 크게 겹치는 음식을 제외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팀 내부 회의를 통해 음식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가지를 선출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53EB72-AB36-BF05-6526-3CAF590F4520}"/>
              </a:ext>
            </a:extLst>
          </p:cNvPr>
          <p:cNvGrpSpPr/>
          <p:nvPr/>
        </p:nvGrpSpPr>
        <p:grpSpPr>
          <a:xfrm>
            <a:off x="2348856" y="1727199"/>
            <a:ext cx="7494287" cy="3502876"/>
            <a:chOff x="1962231" y="1727199"/>
            <a:chExt cx="7494287" cy="350287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5B1F2E-4D10-0301-12EC-F9468B70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199" y="1727200"/>
              <a:ext cx="2647655" cy="26476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DD64AB-E762-9B55-589F-B04BACD3EE15}"/>
                </a:ext>
              </a:extLst>
            </p:cNvPr>
            <p:cNvSpPr txBox="1"/>
            <p:nvPr/>
          </p:nvSpPr>
          <p:spPr>
            <a:xfrm>
              <a:off x="1962231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106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AI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en-US" altLang="ko-KR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HUB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등록된 순서대로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ACAD991-B531-B837-E0D5-FF0CA0357EA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820" y="3245585"/>
              <a:ext cx="1181480" cy="0"/>
            </a:xfrm>
            <a:prstGeom prst="straightConnector1">
              <a:avLst/>
            </a:prstGeom>
            <a:ln w="165100">
              <a:solidFill>
                <a:srgbClr val="4600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41ABB33-7850-5008-4CA0-9972E1E5E162}"/>
                </a:ext>
              </a:extLst>
            </p:cNvPr>
            <p:cNvSpPr txBox="1"/>
            <p:nvPr/>
          </p:nvSpPr>
          <p:spPr>
            <a:xfrm>
              <a:off x="6262929" y="4491411"/>
              <a:ext cx="319358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</a:t>
              </a:r>
              <a:r>
                <a:rPr lang="ko-KR" altLang="en-US" sz="2400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가지 음식메뉴</a:t>
              </a:r>
              <a:endPara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</a:t>
              </a:r>
              <a:r>
                <a:rPr lang="ko-KR" altLang="en-US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최대한 겹치는 음식 없게</a:t>
              </a:r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)</a:t>
              </a:r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908988-EF0B-E654-82C6-3EBA7A25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266" y="1727199"/>
              <a:ext cx="2647656" cy="264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24171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E297262-0AF2-EE2F-A322-91744552FF5D}"/>
              </a:ext>
            </a:extLst>
          </p:cNvPr>
          <p:cNvSpPr/>
          <p:nvPr/>
        </p:nvSpPr>
        <p:spPr>
          <a:xfrm>
            <a:off x="4332276" y="629207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ResNet152V2_new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46992CF-20F3-EF4B-792C-3ECE639D5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957859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E3E7A57E-C712-CB50-0AE9-5497110DEDF7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E006FDD-FA67-5CDD-2B00-52F8A12D4D1B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5387688-1FEC-DE51-2154-75B26F5972F0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08FD547-8DCF-877E-D978-19320F7A1F79}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2528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0B68ABD-E81B-0B1F-2EC3-7C310DB4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3843"/>
              </p:ext>
            </p:extLst>
          </p:nvPr>
        </p:nvGraphicFramePr>
        <p:xfrm>
          <a:off x="1022964" y="1525399"/>
          <a:ext cx="10146072" cy="44845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91012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691012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</a:tblGrid>
              <a:tr h="5204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Model File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100_model8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add_model13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64218499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19,996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20,000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59,545,956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(227.15MB)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98302165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Optimizer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ADAM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2466911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0.8453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0.8531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0.8719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0.8922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955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0.7485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0.5731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0.5182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0.4506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0.3806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7E4BEC8-A8E2-CCC6-7DC6-60996FEC33B5}"/>
              </a:ext>
            </a:extLst>
          </p:cNvPr>
          <p:cNvSpPr/>
          <p:nvPr/>
        </p:nvSpPr>
        <p:spPr>
          <a:xfrm>
            <a:off x="4332276" y="629206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DA372CF-A61A-5FC9-E676-0D596347BF9E}"/>
              </a:ext>
            </a:extLst>
          </p:cNvPr>
          <p:cNvSpPr/>
          <p:nvPr/>
        </p:nvSpPr>
        <p:spPr>
          <a:xfrm>
            <a:off x="5267235" y="619463"/>
            <a:ext cx="1661647" cy="580974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93423E9-1826-8CB7-58B3-33A402C44EE9}"/>
              </a:ext>
            </a:extLst>
          </p:cNvPr>
          <p:cNvSpPr/>
          <p:nvPr/>
        </p:nvSpPr>
        <p:spPr>
          <a:xfrm>
            <a:off x="5267235" y="94288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6A8DB71-86C9-68F8-9AE1-B36D1AB92026}"/>
              </a:ext>
            </a:extLst>
          </p:cNvPr>
          <p:cNvGrpSpPr/>
          <p:nvPr/>
        </p:nvGrpSpPr>
        <p:grpSpPr>
          <a:xfrm>
            <a:off x="2701909" y="1808227"/>
            <a:ext cx="8467127" cy="4201709"/>
            <a:chOff x="2840305" y="1951355"/>
            <a:chExt cx="8239705" cy="4038385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0358DDE-9738-4D15-30DB-5389DC22A815}"/>
                </a:ext>
              </a:extLst>
            </p:cNvPr>
            <p:cNvSpPr/>
            <p:nvPr/>
          </p:nvSpPr>
          <p:spPr>
            <a:xfrm>
              <a:off x="2840305" y="1951355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ResNet152V2_new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최고 검증 정확도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89%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번 모델 최종 모델 결정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362229-E0C2-9A47-1000-5E3DBB09AEFE}"/>
                </a:ext>
              </a:extLst>
            </p:cNvPr>
            <p:cNvSpPr/>
            <p:nvPr/>
          </p:nvSpPr>
          <p:spPr>
            <a:xfrm>
              <a:off x="9398926" y="5025935"/>
              <a:ext cx="1681084" cy="96380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C7EE5EA-80D9-4FA5-DFD0-916744A19D4F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6143232" y="4700432"/>
              <a:ext cx="4096237" cy="325503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78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CC670E2-B74B-E0B4-E911-EBE51E0F5DC3}"/>
              </a:ext>
            </a:extLst>
          </p:cNvPr>
          <p:cNvSpPr/>
          <p:nvPr/>
        </p:nvSpPr>
        <p:spPr>
          <a:xfrm>
            <a:off x="5268057" y="39255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50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11111E-6 L -0.35169 0.362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91" y="1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6C3E-A96E-9034-52BC-2A3FAA474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611" y="2087971"/>
            <a:ext cx="7373649" cy="2291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41425E-0CC9-FF13-F236-F00FAD403315}"/>
              </a:ext>
            </a:extLst>
          </p:cNvPr>
          <p:cNvSpPr txBox="1"/>
          <p:nvPr/>
        </p:nvSpPr>
        <p:spPr>
          <a:xfrm>
            <a:off x="5283819" y="4634816"/>
            <a:ext cx="4753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AI HUB.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음식 이미지 및 영양정보 텍스트</a:t>
            </a:r>
            <a:endParaRPr lang="en-US" altLang="ko-KR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C56DE-B503-51E0-37E4-2749145CC58D}"/>
              </a:ext>
            </a:extLst>
          </p:cNvPr>
          <p:cNvSpPr txBox="1"/>
          <p:nvPr/>
        </p:nvSpPr>
        <p:spPr>
          <a:xfrm>
            <a:off x="5283819" y="5188814"/>
            <a:ext cx="475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이미지 데이터셋 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약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40,000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장 </a:t>
            </a:r>
            <a:r>
              <a:rPr lang="en-US" altLang="ko-KR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(48GB) </a:t>
            </a:r>
            <a:r>
              <a:rPr lang="ko-KR" altLang="en-US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사용</a:t>
            </a:r>
            <a:endParaRPr lang="en-US" altLang="ko-KR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817AC9-6ADE-8F62-6338-02CBC15AAD18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7EB61A6-8AE9-C0D4-329B-8B07D806B087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2DBB1D5-1C55-F7CA-DE7B-95D4A045D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91296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613F627-A5A1-8AF0-1B37-1E92884279B2}"/>
              </a:ext>
            </a:extLst>
          </p:cNvPr>
          <p:cNvGrpSpPr/>
          <p:nvPr/>
        </p:nvGrpSpPr>
        <p:grpSpPr>
          <a:xfrm flipH="1">
            <a:off x="7709100" y="3570452"/>
            <a:ext cx="690962" cy="677338"/>
            <a:chOff x="2548467" y="1820332"/>
            <a:chExt cx="690962" cy="677338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1CB7A48F-FC6A-5B5F-3EB4-81E51BAA880C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BBE0F09-186B-69E3-732B-A99AD3571B70}"/>
                </a:ext>
              </a:extLst>
            </p:cNvPr>
            <p:cNvSpPr/>
            <p:nvPr/>
          </p:nvSpPr>
          <p:spPr>
            <a:xfrm>
              <a:off x="2645569" y="1930399"/>
              <a:ext cx="593860" cy="567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CF8406-9E61-979F-8055-54314D0A67EE}"/>
              </a:ext>
            </a:extLst>
          </p:cNvPr>
          <p:cNvGrpSpPr/>
          <p:nvPr/>
        </p:nvGrpSpPr>
        <p:grpSpPr>
          <a:xfrm flipH="1" flipV="1">
            <a:off x="7706165" y="4299143"/>
            <a:ext cx="690962" cy="677337"/>
            <a:chOff x="2548467" y="1820332"/>
            <a:chExt cx="690962" cy="67733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135175-51EB-3A4D-E268-C3A5AA5CD84F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EEFE0E1-4B97-8D68-12A9-40A6580BAA07}"/>
                </a:ext>
              </a:extLst>
            </p:cNvPr>
            <p:cNvSpPr/>
            <p:nvPr/>
          </p:nvSpPr>
          <p:spPr>
            <a:xfrm>
              <a:off x="2645570" y="1930399"/>
              <a:ext cx="593859" cy="567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C21902-2F69-ED4E-BAC1-F4FC53148FFA}"/>
              </a:ext>
            </a:extLst>
          </p:cNvPr>
          <p:cNvGrpSpPr/>
          <p:nvPr/>
        </p:nvGrpSpPr>
        <p:grpSpPr>
          <a:xfrm flipV="1">
            <a:off x="3794877" y="4274099"/>
            <a:ext cx="690960" cy="677337"/>
            <a:chOff x="2548467" y="1820332"/>
            <a:chExt cx="690960" cy="67733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98227A-8A85-051B-B3B8-7F4ABA37546E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F1633-551C-3F9B-5445-4B87A169B748}"/>
                </a:ext>
              </a:extLst>
            </p:cNvPr>
            <p:cNvSpPr/>
            <p:nvPr/>
          </p:nvSpPr>
          <p:spPr>
            <a:xfrm>
              <a:off x="2645569" y="1930400"/>
              <a:ext cx="593858" cy="567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C78123A-965A-EE9A-0F2D-365D28DFCA12}"/>
              </a:ext>
            </a:extLst>
          </p:cNvPr>
          <p:cNvGrpSpPr/>
          <p:nvPr/>
        </p:nvGrpSpPr>
        <p:grpSpPr>
          <a:xfrm>
            <a:off x="3791943" y="3579981"/>
            <a:ext cx="690959" cy="677335"/>
            <a:chOff x="2548467" y="1820332"/>
            <a:chExt cx="690959" cy="67733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1095AF7-32C9-60C5-B4BE-BBF1F8A2A812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40775A-5558-95F0-BF8D-3F128586E0DB}"/>
                </a:ext>
              </a:extLst>
            </p:cNvPr>
            <p:cNvSpPr/>
            <p:nvPr/>
          </p:nvSpPr>
          <p:spPr>
            <a:xfrm>
              <a:off x="2645569" y="1930399"/>
              <a:ext cx="593857" cy="5672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01127301"/>
      </p:ext>
    </p:extLst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28868 -0.4810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40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-0.28919 0.2370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79" y="1192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8919 0.2333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8906 -0.4796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5" y="-2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rgbClr val="3A24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chemeClr val="tx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D30DF14-7819-016C-3A7B-293C181AA93D}"/>
              </a:ext>
            </a:extLst>
          </p:cNvPr>
          <p:cNvSpPr/>
          <p:nvPr/>
        </p:nvSpPr>
        <p:spPr>
          <a:xfrm>
            <a:off x="975023" y="2523083"/>
            <a:ext cx="1661647" cy="1617617"/>
          </a:xfrm>
          <a:prstGeom prst="roundRect">
            <a:avLst/>
          </a:prstGeom>
          <a:solidFill>
            <a:srgbClr val="7000D8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6ADAAA4-6D98-3C37-66DE-CCF35BD1EF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1178" y="2615207"/>
            <a:ext cx="1389337" cy="13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1947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4"/>
            <a:ext cx="2823576" cy="567268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1DD060-A720-8462-9350-78BB0CA549EB}"/>
              </a:ext>
            </a:extLst>
          </p:cNvPr>
          <p:cNvCxnSpPr>
            <a:cxnSpLocks/>
          </p:cNvCxnSpPr>
          <p:nvPr/>
        </p:nvCxnSpPr>
        <p:spPr>
          <a:xfrm>
            <a:off x="3566160" y="3639822"/>
            <a:ext cx="8259731" cy="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0F3344C4-F5AF-938D-C8EC-CE0DB76E251A}"/>
              </a:ext>
            </a:extLst>
          </p:cNvPr>
          <p:cNvSpPr/>
          <p:nvPr/>
        </p:nvSpPr>
        <p:spPr>
          <a:xfrm>
            <a:off x="4296555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Q1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0DBACBC-9D95-CA18-3624-BED55FD00400}"/>
              </a:ext>
            </a:extLst>
          </p:cNvPr>
          <p:cNvSpPr/>
          <p:nvPr/>
        </p:nvSpPr>
        <p:spPr>
          <a:xfrm>
            <a:off x="5779112" y="3185163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Q2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9C7B609-0946-8411-C844-9993D6F8C38D}"/>
              </a:ext>
            </a:extLst>
          </p:cNvPr>
          <p:cNvSpPr/>
          <p:nvPr/>
        </p:nvSpPr>
        <p:spPr>
          <a:xfrm>
            <a:off x="7261669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Q3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4C769DA-D355-120D-F851-CBFBA044CC90}"/>
              </a:ext>
            </a:extLst>
          </p:cNvPr>
          <p:cNvSpPr/>
          <p:nvPr/>
        </p:nvSpPr>
        <p:spPr>
          <a:xfrm>
            <a:off x="8744226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Q4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4EE1104-B326-25FB-D23B-512817F8F95C}"/>
              </a:ext>
            </a:extLst>
          </p:cNvPr>
          <p:cNvSpPr/>
          <p:nvPr/>
        </p:nvSpPr>
        <p:spPr>
          <a:xfrm>
            <a:off x="10226783" y="3185162"/>
            <a:ext cx="909317" cy="909317"/>
          </a:xfrm>
          <a:prstGeom prst="ellipse">
            <a:avLst/>
          </a:prstGeom>
          <a:solidFill>
            <a:srgbClr val="FFF4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Q5</a:t>
            </a:r>
            <a:endParaRPr lang="ko-KR" altLang="en-US" sz="2000" dirty="0">
              <a:solidFill>
                <a:sysClr val="windowText" lastClr="000000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58E5E-3045-BBBE-B597-C429D2693CF1}"/>
              </a:ext>
            </a:extLst>
          </p:cNvPr>
          <p:cNvSpPr txBox="1"/>
          <p:nvPr/>
        </p:nvSpPr>
        <p:spPr>
          <a:xfrm>
            <a:off x="4268424" y="4318306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8974A9-09AE-81D8-B367-3B62EBD14E5C}"/>
              </a:ext>
            </a:extLst>
          </p:cNvPr>
          <p:cNvSpPr txBox="1"/>
          <p:nvPr/>
        </p:nvSpPr>
        <p:spPr>
          <a:xfrm>
            <a:off x="5750981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50%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CDE7C4-7B32-838A-A699-21CA08F844BB}"/>
              </a:ext>
            </a:extLst>
          </p:cNvPr>
          <p:cNvSpPr txBox="1"/>
          <p:nvPr/>
        </p:nvSpPr>
        <p:spPr>
          <a:xfrm>
            <a:off x="7233538" y="4318305"/>
            <a:ext cx="965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75%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7865C7-C3F5-BC13-EE3B-6ABD9918A127}"/>
              </a:ext>
            </a:extLst>
          </p:cNvPr>
          <p:cNvSpPr txBox="1"/>
          <p:nvPr/>
        </p:nvSpPr>
        <p:spPr>
          <a:xfrm>
            <a:off x="8593771" y="4318305"/>
            <a:ext cx="121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EF89B4-07FB-B540-7CA2-4F26978C54B8}"/>
              </a:ext>
            </a:extLst>
          </p:cNvPr>
          <p:cNvSpPr txBox="1"/>
          <p:nvPr/>
        </p:nvSpPr>
        <p:spPr>
          <a:xfrm>
            <a:off x="10121202" y="4318304"/>
            <a:ext cx="112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125%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C9F02CA-4415-6EEF-4C88-79DCE36AEC55}"/>
              </a:ext>
            </a:extLst>
          </p:cNvPr>
          <p:cNvGrpSpPr/>
          <p:nvPr/>
        </p:nvGrpSpPr>
        <p:grpSpPr>
          <a:xfrm>
            <a:off x="9289226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705ED6E-8F55-B1EA-97AF-283B75E44440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9C0345-98E1-8E43-82D5-0BBA8FB97FC6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 + Q5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7EED2F1-520B-AB65-5A66-A8199666354E}"/>
              </a:ext>
            </a:extLst>
          </p:cNvPr>
          <p:cNvGrpSpPr/>
          <p:nvPr/>
        </p:nvGrpSpPr>
        <p:grpSpPr>
          <a:xfrm>
            <a:off x="6324112" y="2984210"/>
            <a:ext cx="1301874" cy="1301874"/>
            <a:chOff x="9030846" y="4007623"/>
            <a:chExt cx="1301874" cy="1301874"/>
          </a:xfrm>
          <a:solidFill>
            <a:srgbClr val="FFF4C7"/>
          </a:solidFill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811315D-E7C6-1D2D-EB5B-35F48FCC320D}"/>
                </a:ext>
              </a:extLst>
            </p:cNvPr>
            <p:cNvSpPr/>
            <p:nvPr/>
          </p:nvSpPr>
          <p:spPr>
            <a:xfrm>
              <a:off x="9030846" y="4007623"/>
              <a:ext cx="1301874" cy="130187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20BE81-F303-4780-919B-14A90F80D447}"/>
                </a:ext>
              </a:extLst>
            </p:cNvPr>
            <p:cNvSpPr txBox="1"/>
            <p:nvPr/>
          </p:nvSpPr>
          <p:spPr>
            <a:xfrm>
              <a:off x="9161926" y="4473894"/>
              <a:ext cx="113383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 + Q3</a:t>
              </a:r>
              <a:endParaRPr lang="ko-KR" altLang="en-US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2BB6FC-5849-8400-EC73-E16210066B8E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D30DF14-7819-016C-3A7B-293C181AA93D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36ADAAA4-6D98-3C37-66DE-CCF35BD1E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05963 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0.0608 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0.06146 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-0.06094 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0E7CA-4802-1AE9-827D-82C9F94EF2AD}"/>
              </a:ext>
            </a:extLst>
          </p:cNvPr>
          <p:cNvSpPr txBox="1"/>
          <p:nvPr/>
        </p:nvSpPr>
        <p:spPr>
          <a:xfrm>
            <a:off x="526870" y="4633970"/>
            <a:ext cx="2557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3. </a:t>
            </a:r>
            <a:r>
              <a:rPr lang="ko-KR" altLang="en-US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</a:t>
            </a:r>
            <a:endParaRPr lang="en-US" altLang="ko-KR" sz="1400" dirty="0">
              <a:solidFill>
                <a:srgbClr val="7000D8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endParaRPr lang="en-US" altLang="ko-KR" sz="12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속 음식의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양을 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기준으로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몇</a:t>
            </a:r>
            <a:r>
              <a: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%</a:t>
            </a:r>
            <a:r>
              <a:rPr lang="ko-KR" altLang="en-US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에 해당하는지 판단</a:t>
            </a:r>
            <a:endParaRPr lang="en-US" altLang="ko-KR" sz="1400" dirty="0">
              <a:solidFill>
                <a:srgbClr val="460086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C1A87F-D9F6-F801-CA2B-F7A675715C4A}"/>
              </a:ext>
            </a:extLst>
          </p:cNvPr>
          <p:cNvSpPr/>
          <p:nvPr/>
        </p:nvSpPr>
        <p:spPr>
          <a:xfrm>
            <a:off x="5931512" y="1876915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인분 기준 </a:t>
            </a:r>
            <a:r>
              <a:rPr lang="en-US" altLang="ko-KR" sz="1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Quantity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A2B53A2-73C5-B4F9-34C7-D627D0CFE4A7}"/>
              </a:ext>
            </a:extLst>
          </p:cNvPr>
          <p:cNvGrpSpPr/>
          <p:nvPr/>
        </p:nvGrpSpPr>
        <p:grpSpPr>
          <a:xfrm>
            <a:off x="3566160" y="2984210"/>
            <a:ext cx="8259731" cy="1795761"/>
            <a:chOff x="3566160" y="2984210"/>
            <a:chExt cx="8259731" cy="1795761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E1DD060-A720-8462-9350-78BB0CA549EB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363982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F3344C4-F5AF-938D-C8EC-CE0DB76E251A}"/>
                </a:ext>
              </a:extLst>
            </p:cNvPr>
            <p:cNvSpPr/>
            <p:nvPr/>
          </p:nvSpPr>
          <p:spPr>
            <a:xfrm>
              <a:off x="4296555" y="318516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358E5E-3045-BBBE-B597-C429D2693CF1}"/>
                </a:ext>
              </a:extLst>
            </p:cNvPr>
            <p:cNvSpPr txBox="1"/>
            <p:nvPr/>
          </p:nvSpPr>
          <p:spPr>
            <a:xfrm>
              <a:off x="4268424" y="431830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8974A9-09AE-81D8-B367-3B62EBD14E5C}"/>
                </a:ext>
              </a:extLst>
            </p:cNvPr>
            <p:cNvSpPr txBox="1"/>
            <p:nvPr/>
          </p:nvSpPr>
          <p:spPr>
            <a:xfrm>
              <a:off x="5994195" y="4318305"/>
              <a:ext cx="20558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 ~ 75%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7865C7-C3F5-BC13-EE3B-6ABD9918A127}"/>
                </a:ext>
              </a:extLst>
            </p:cNvPr>
            <p:cNvSpPr txBox="1"/>
            <p:nvPr/>
          </p:nvSpPr>
          <p:spPr>
            <a:xfrm>
              <a:off x="8661186" y="4318305"/>
              <a:ext cx="255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 ~ 125%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C9F02CA-4415-6EEF-4C88-79DCE36AEC55}"/>
                </a:ext>
              </a:extLst>
            </p:cNvPr>
            <p:cNvGrpSpPr/>
            <p:nvPr/>
          </p:nvGrpSpPr>
          <p:grpSpPr>
            <a:xfrm>
              <a:off x="9289226" y="2984210"/>
              <a:ext cx="1301874" cy="1301874"/>
              <a:chOff x="9030846" y="4007623"/>
              <a:chExt cx="1301874" cy="1301874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A705ED6E-8F55-B1EA-97AF-283B75E44440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29C0345-98E1-8E43-82D5-0BBA8FB97FC6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Q4 + Q5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EED2F1-520B-AB65-5A66-A8199666354E}"/>
                </a:ext>
              </a:extLst>
            </p:cNvPr>
            <p:cNvGrpSpPr/>
            <p:nvPr/>
          </p:nvGrpSpPr>
          <p:grpSpPr>
            <a:xfrm>
              <a:off x="6324112" y="2984210"/>
              <a:ext cx="1301874" cy="1301874"/>
              <a:chOff x="9030846" y="4007623"/>
              <a:chExt cx="1301874" cy="1301874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A811315D-E7C6-1D2D-EB5B-35F48FCC320D}"/>
                  </a:ext>
                </a:extLst>
              </p:cNvPr>
              <p:cNvSpPr/>
              <p:nvPr/>
            </p:nvSpPr>
            <p:spPr>
              <a:xfrm>
                <a:off x="9030846" y="4007623"/>
                <a:ext cx="1301874" cy="1301874"/>
              </a:xfrm>
              <a:prstGeom prst="ellipse">
                <a:avLst/>
              </a:prstGeom>
              <a:solidFill>
                <a:srgbClr val="FFF4C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20BE81-F303-4780-919B-14A90F80D447}"/>
                  </a:ext>
                </a:extLst>
              </p:cNvPr>
              <p:cNvSpPr txBox="1"/>
              <p:nvPr/>
            </p:nvSpPr>
            <p:spPr>
              <a:xfrm>
                <a:off x="9161926" y="4473894"/>
                <a:ext cx="11338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ysClr val="windowText" lastClr="000000"/>
                    </a:solidFill>
                    <a:latin typeface="여기어때 잘난체 고딕" panose="00000500000000000000" pitchFamily="50" charset="-127"/>
                    <a:ea typeface="여기어때 잘난체 고딕" panose="00000500000000000000" pitchFamily="50" charset="-127"/>
                  </a:rPr>
                  <a:t>Q2 + Q3</a:t>
                </a:r>
                <a:endParaRPr lang="ko-KR" altLang="en-US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5DE812-E83F-793E-2F6B-1DBE6CDE6197}"/>
              </a:ext>
            </a:extLst>
          </p:cNvPr>
          <p:cNvGrpSpPr/>
          <p:nvPr/>
        </p:nvGrpSpPr>
        <p:grpSpPr>
          <a:xfrm>
            <a:off x="3566160" y="2127368"/>
            <a:ext cx="8259731" cy="1594809"/>
            <a:chOff x="3566160" y="2504442"/>
            <a:chExt cx="8259731" cy="1594809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EAC867-9292-C6C4-D05F-26F05BF7B7F3}"/>
                </a:ext>
              </a:extLst>
            </p:cNvPr>
            <p:cNvCxnSpPr>
              <a:cxnSpLocks/>
            </p:cNvCxnSpPr>
            <p:nvPr/>
          </p:nvCxnSpPr>
          <p:spPr>
            <a:xfrm>
              <a:off x="3566160" y="2959102"/>
              <a:ext cx="8259731" cy="0"/>
            </a:xfrm>
            <a:prstGeom prst="line">
              <a:avLst/>
            </a:prstGeom>
            <a:ln w="698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E73CA1D-8D51-61F1-9544-9A205B1B745E}"/>
                </a:ext>
              </a:extLst>
            </p:cNvPr>
            <p:cNvSpPr/>
            <p:nvPr/>
          </p:nvSpPr>
          <p:spPr>
            <a:xfrm>
              <a:off x="4296555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DB90A16-73A6-0396-4AD7-E9572B50FB0E}"/>
                </a:ext>
              </a:extLst>
            </p:cNvPr>
            <p:cNvSpPr/>
            <p:nvPr/>
          </p:nvSpPr>
          <p:spPr>
            <a:xfrm>
              <a:off x="5779112" y="2504443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Q2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B349F05-6D9F-D46A-D68F-8661EB874920}"/>
                </a:ext>
              </a:extLst>
            </p:cNvPr>
            <p:cNvSpPr/>
            <p:nvPr/>
          </p:nvSpPr>
          <p:spPr>
            <a:xfrm>
              <a:off x="7261669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Q3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0BC0DABB-C6F7-AEAA-C830-0AD27F200B44}"/>
                </a:ext>
              </a:extLst>
            </p:cNvPr>
            <p:cNvSpPr/>
            <p:nvPr/>
          </p:nvSpPr>
          <p:spPr>
            <a:xfrm>
              <a:off x="8744226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Q4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935BE30-0855-2567-6140-ACE04EA6AA62}"/>
                </a:ext>
              </a:extLst>
            </p:cNvPr>
            <p:cNvSpPr/>
            <p:nvPr/>
          </p:nvSpPr>
          <p:spPr>
            <a:xfrm>
              <a:off x="10226783" y="2504442"/>
              <a:ext cx="909317" cy="909317"/>
            </a:xfrm>
            <a:prstGeom prst="ellipse">
              <a:avLst/>
            </a:prstGeom>
            <a:solidFill>
              <a:srgbClr val="FFF4C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Q5</a:t>
              </a:r>
              <a:endParaRPr lang="ko-KR" altLang="en-US" sz="2000" dirty="0">
                <a:solidFill>
                  <a:sysClr val="windowText" lastClr="00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E92B2A-D491-6E65-6F5E-11E989523ED5}"/>
                </a:ext>
              </a:extLst>
            </p:cNvPr>
            <p:cNvSpPr txBox="1"/>
            <p:nvPr/>
          </p:nvSpPr>
          <p:spPr>
            <a:xfrm>
              <a:off x="4268424" y="3637586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25%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DAAFCB9-A838-4156-FC9F-0D9C8ED93C4E}"/>
                </a:ext>
              </a:extLst>
            </p:cNvPr>
            <p:cNvSpPr txBox="1"/>
            <p:nvPr/>
          </p:nvSpPr>
          <p:spPr>
            <a:xfrm>
              <a:off x="5750981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50%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6F46D6-23CB-D5D3-7E24-044F814EAC4F}"/>
                </a:ext>
              </a:extLst>
            </p:cNvPr>
            <p:cNvSpPr txBox="1"/>
            <p:nvPr/>
          </p:nvSpPr>
          <p:spPr>
            <a:xfrm>
              <a:off x="7233538" y="3637585"/>
              <a:ext cx="9655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75%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286D1F-7D25-D6DB-6F1C-EBACD3D600B8}"/>
                </a:ext>
              </a:extLst>
            </p:cNvPr>
            <p:cNvSpPr txBox="1"/>
            <p:nvPr/>
          </p:nvSpPr>
          <p:spPr>
            <a:xfrm>
              <a:off x="8593771" y="3637585"/>
              <a:ext cx="1210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100%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D11C0A-E844-6AEC-B3A1-1C6659C390EC}"/>
                </a:ext>
              </a:extLst>
            </p:cNvPr>
            <p:cNvSpPr txBox="1"/>
            <p:nvPr/>
          </p:nvSpPr>
          <p:spPr>
            <a:xfrm>
              <a:off x="10121202" y="3637584"/>
              <a:ext cx="112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ysClr val="windowText" lastClr="000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125%</a:t>
              </a:r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626B46-3E46-0DD2-CBA0-6BA24318D4E2}"/>
              </a:ext>
            </a:extLst>
          </p:cNvPr>
          <p:cNvGrpSpPr/>
          <p:nvPr/>
        </p:nvGrpSpPr>
        <p:grpSpPr>
          <a:xfrm>
            <a:off x="975023" y="2523083"/>
            <a:ext cx="1661647" cy="1617617"/>
            <a:chOff x="4757359" y="4031070"/>
            <a:chExt cx="2402382" cy="233872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5449EA9-B72F-EDB1-208E-CAE2EEEFAFEF}"/>
                </a:ext>
              </a:extLst>
            </p:cNvPr>
            <p:cNvSpPr/>
            <p:nvPr/>
          </p:nvSpPr>
          <p:spPr>
            <a:xfrm>
              <a:off x="4757359" y="4031070"/>
              <a:ext cx="2402382" cy="2338724"/>
            </a:xfrm>
            <a:prstGeom prst="roundRect">
              <a:avLst/>
            </a:prstGeom>
            <a:solidFill>
              <a:srgbClr val="7000D8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D895AAA-8C32-8D4A-80F0-63540937F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4210" y="4164261"/>
              <a:ext cx="2008680" cy="2008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9079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168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0117 -0.1326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41814F-E6BC-7EAB-7CF3-5EAB29C3A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1507" y="2295721"/>
            <a:ext cx="2008680" cy="200868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B0602C-0308-73A5-C17B-6DF68D1AFB7D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5931512" y="984094"/>
            <a:ext cx="3527448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모델의 정확도가 높은 쪽은</a:t>
            </a:r>
            <a:r>
              <a:rPr lang="en-US" altLang="ko-KR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?</a:t>
            </a:r>
            <a:endParaRPr lang="ko-KR" altLang="en-US" sz="18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170340"/>
              </p:ext>
            </p:extLst>
          </p:nvPr>
        </p:nvGraphicFramePr>
        <p:xfrm>
          <a:off x="3490555" y="1443516"/>
          <a:ext cx="8096020" cy="44091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619204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  <a:gridCol w="1619204">
                  <a:extLst>
                    <a:ext uri="{9D8B030D-6E8A-4147-A177-3AD203B41FA5}">
                      <a16:colId xmlns:a16="http://schemas.microsoft.com/office/drawing/2014/main" val="3684991880"/>
                    </a:ext>
                  </a:extLst>
                </a:gridCol>
              </a:tblGrid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모델명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Q1~Q5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(1)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Q1, Q2+Q3, Q4+Q5</a:t>
                      </a:r>
                    </a:p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(2)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FFF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전이학습 여부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ResNet152 </a:t>
                      </a: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전이학습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수제 모델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223.08MB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222.79MB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222.47MB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222.53MB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222.24MB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0.5636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0.6539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0.6567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0.3753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  <a:tr h="4409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1.5847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1.1745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1.4064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1.0946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324257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8E9876-781B-951E-E228-51E77DE88AA8}"/>
              </a:ext>
            </a:extLst>
          </p:cNvPr>
          <p:cNvGrpSpPr/>
          <p:nvPr/>
        </p:nvGrpSpPr>
        <p:grpSpPr>
          <a:xfrm>
            <a:off x="2793073" y="1771554"/>
            <a:ext cx="8810616" cy="4081102"/>
            <a:chOff x="2775960" y="2212469"/>
            <a:chExt cx="8810616" cy="4081102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D9BD2-ABA7-0D65-1D8C-39EBE5B66CDD}"/>
                </a:ext>
              </a:extLst>
            </p:cNvPr>
            <p:cNvSpPr/>
            <p:nvPr/>
          </p:nvSpPr>
          <p:spPr>
            <a:xfrm>
              <a:off x="2775960" y="2212469"/>
              <a:ext cx="6605854" cy="2749077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큰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 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차이는 없었으므로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Q1~Q5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</a:t>
              </a: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5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단계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로 추정하기로 결정</a:t>
              </a:r>
              <a:endPara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1CA6A6-5EF2-9B0F-3BD5-854565978DAD}"/>
                </a:ext>
              </a:extLst>
            </p:cNvPr>
            <p:cNvSpPr/>
            <p:nvPr/>
          </p:nvSpPr>
          <p:spPr>
            <a:xfrm>
              <a:off x="5082363" y="5414485"/>
              <a:ext cx="6504213" cy="879086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158BCD4-27C3-5E4D-E9F8-6820A7B9E272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6096000" y="4961546"/>
              <a:ext cx="2255583" cy="452939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32C29B0-F171-E588-BCED-46E39116DC87}"/>
              </a:ext>
            </a:extLst>
          </p:cNvPr>
          <p:cNvGrpSpPr/>
          <p:nvPr/>
        </p:nvGrpSpPr>
        <p:grpSpPr>
          <a:xfrm>
            <a:off x="526870" y="2523083"/>
            <a:ext cx="2557954" cy="3311216"/>
            <a:chOff x="526870" y="2523083"/>
            <a:chExt cx="2557954" cy="3311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00E7CA-4802-1AE9-827D-82C9F94EF2AD}"/>
                </a:ext>
              </a:extLst>
            </p:cNvPr>
            <p:cNvSpPr txBox="1"/>
            <p:nvPr/>
          </p:nvSpPr>
          <p:spPr>
            <a:xfrm>
              <a:off x="526870" y="4633970"/>
              <a:ext cx="25579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3. </a:t>
              </a:r>
              <a:r>
                <a:rPr lang="ko-KR" altLang="en-US" dirty="0">
                  <a:solidFill>
                    <a:srgbClr val="7000D8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음식량 추정 모델</a:t>
              </a:r>
              <a:endParaRPr lang="en-US" altLang="ko-KR" sz="1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12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이미지 속 음식의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양을 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1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인분 기준으로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몇</a:t>
              </a:r>
              <a:r>
                <a:rPr lang="en-US" altLang="ko-KR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%</a:t>
              </a:r>
              <a:r>
                <a:rPr lang="ko-KR" altLang="en-US" sz="1400" dirty="0">
                  <a:solidFill>
                    <a:srgbClr val="460086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에 해당하는지 판단</a:t>
              </a:r>
              <a:endParaRPr lang="en-US" altLang="ko-KR" sz="1400" dirty="0">
                <a:solidFill>
                  <a:srgbClr val="460086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D3940FE-B39A-E8CF-BEA9-D50516B8E802}"/>
                </a:ext>
              </a:extLst>
            </p:cNvPr>
            <p:cNvGrpSpPr/>
            <p:nvPr/>
          </p:nvGrpSpPr>
          <p:grpSpPr>
            <a:xfrm>
              <a:off x="975023" y="2523083"/>
              <a:ext cx="1661647" cy="1617617"/>
              <a:chOff x="4757359" y="4031070"/>
              <a:chExt cx="2402382" cy="2338724"/>
            </a:xfrm>
          </p:grpSpPr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66068CE7-EEAD-CCA5-282E-DFF287B3DCA1}"/>
                  </a:ext>
                </a:extLst>
              </p:cNvPr>
              <p:cNvSpPr/>
              <p:nvPr/>
            </p:nvSpPr>
            <p:spPr>
              <a:xfrm>
                <a:off x="4757359" y="4031070"/>
                <a:ext cx="2402382" cy="2338724"/>
              </a:xfrm>
              <a:prstGeom prst="roundRect">
                <a:avLst/>
              </a:prstGeom>
              <a:solidFill>
                <a:srgbClr val="7000D8"/>
              </a:solidFill>
              <a:ln w="349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7FD31200-2FDF-AE38-92CF-65614AF15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54210" y="4164261"/>
                <a:ext cx="2008680" cy="20086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2054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2.08333E-7 -0.040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98318364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167597-43DA-3E2C-0B06-298B4299856A}"/>
              </a:ext>
            </a:extLst>
          </p:cNvPr>
          <p:cNvGrpSpPr/>
          <p:nvPr/>
        </p:nvGrpSpPr>
        <p:grpSpPr>
          <a:xfrm>
            <a:off x="7955439" y="4719387"/>
            <a:ext cx="718821" cy="790150"/>
            <a:chOff x="8472703" y="4719387"/>
            <a:chExt cx="718821" cy="79015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1515A3F-4359-8E00-A97C-C0327510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2704" y="4728750"/>
              <a:ext cx="718820" cy="78078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0D8872-1AF1-0889-BFEF-E78B7D68F7CD}"/>
                </a:ext>
              </a:extLst>
            </p:cNvPr>
            <p:cNvSpPr/>
            <p:nvPr/>
          </p:nvSpPr>
          <p:spPr>
            <a:xfrm>
              <a:off x="8472703" y="4719387"/>
              <a:ext cx="718820" cy="76297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5D79D1-0EEE-0FD1-147C-BB21B27339F4}"/>
              </a:ext>
            </a:extLst>
          </p:cNvPr>
          <p:cNvGrpSpPr/>
          <p:nvPr/>
        </p:nvGrpSpPr>
        <p:grpSpPr>
          <a:xfrm>
            <a:off x="5243457" y="2160329"/>
            <a:ext cx="2804336" cy="2619995"/>
            <a:chOff x="5760720" y="2160329"/>
            <a:chExt cx="2804336" cy="2619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D0C7FF9-ED74-69D1-EFAC-FD63E4937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0720" y="2165387"/>
              <a:ext cx="2804336" cy="261493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31A1E5-C59B-0BCE-DCA6-615BFD1AC487}"/>
                </a:ext>
              </a:extLst>
            </p:cNvPr>
            <p:cNvSpPr/>
            <p:nvPr/>
          </p:nvSpPr>
          <p:spPr>
            <a:xfrm>
              <a:off x="5760720" y="2160329"/>
              <a:ext cx="2804336" cy="2619995"/>
            </a:xfrm>
            <a:prstGeom prst="rect">
              <a:avLst/>
            </a:prstGeom>
            <a:noFill/>
            <a:ln w="508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0CDF79-AA7A-F137-1DB9-B3C6958AF8C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1512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26224 -0.049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12" y="-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-0.48385 -0.0361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93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DF7DFE4-5D64-80E2-163A-35D2C867994E}"/>
              </a:ext>
            </a:extLst>
          </p:cNvPr>
          <p:cNvGrpSpPr/>
          <p:nvPr/>
        </p:nvGrpSpPr>
        <p:grpSpPr>
          <a:xfrm>
            <a:off x="2046144" y="1819168"/>
            <a:ext cx="2804336" cy="3440625"/>
            <a:chOff x="2046144" y="1819168"/>
            <a:chExt cx="2804336" cy="34406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B8CF10F-D762-D32A-4309-FD468AE4B39A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167597-43DA-3E2C-0B06-298B4299856A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31515A3F-4359-8E00-A97C-C0327510C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30D8872-1AF1-0889-BFEF-E78B7D68F7CD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05D79D1-0EEE-0FD1-147C-BB21B27339F4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D0C7FF9-ED74-69D1-EFAC-FD63E4937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F531A1E5-C59B-0BCE-DCA6-615BFD1AC487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1C47273-7AB2-03AA-77F7-5DF3B2411A77}"/>
              </a:ext>
            </a:extLst>
          </p:cNvPr>
          <p:cNvGrpSpPr/>
          <p:nvPr/>
        </p:nvGrpSpPr>
        <p:grpSpPr>
          <a:xfrm>
            <a:off x="7445855" y="2175893"/>
            <a:ext cx="2700000" cy="2700000"/>
            <a:chOff x="2046144" y="1819168"/>
            <a:chExt cx="2804336" cy="344062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4A853D6-0BE6-CFDD-4CDE-DD2C1F75C6F2}"/>
                </a:ext>
              </a:extLst>
            </p:cNvPr>
            <p:cNvSpPr/>
            <p:nvPr/>
          </p:nvSpPr>
          <p:spPr>
            <a:xfrm>
              <a:off x="2046144" y="1819168"/>
              <a:ext cx="2804336" cy="341345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7000D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5EA5A8BC-C7AD-CA63-4D9D-AF7D447016DC}"/>
                </a:ext>
              </a:extLst>
            </p:cNvPr>
            <p:cNvGrpSpPr/>
            <p:nvPr/>
          </p:nvGrpSpPr>
          <p:grpSpPr>
            <a:xfrm>
              <a:off x="2046144" y="4469643"/>
              <a:ext cx="718821" cy="790150"/>
              <a:chOff x="8472703" y="4719387"/>
              <a:chExt cx="718821" cy="790150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226F8D7-3363-C867-91D0-6BD176601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72704" y="4728750"/>
                <a:ext cx="718820" cy="780787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7AD6451-F0EF-2FF1-724D-ABA9EDE876B7}"/>
                  </a:ext>
                </a:extLst>
              </p:cNvPr>
              <p:cNvSpPr/>
              <p:nvPr/>
            </p:nvSpPr>
            <p:spPr>
              <a:xfrm>
                <a:off x="8472703" y="4719387"/>
                <a:ext cx="718820" cy="762976"/>
              </a:xfrm>
              <a:prstGeom prst="rect">
                <a:avLst/>
              </a:prstGeom>
              <a:noFill/>
              <a:ln w="508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3F06014-B198-3840-5390-F8FB8EF6C21D}"/>
                </a:ext>
              </a:extLst>
            </p:cNvPr>
            <p:cNvGrpSpPr/>
            <p:nvPr/>
          </p:nvGrpSpPr>
          <p:grpSpPr>
            <a:xfrm>
              <a:off x="2046144" y="1819168"/>
              <a:ext cx="2804336" cy="2619995"/>
              <a:chOff x="5760720" y="2160329"/>
              <a:chExt cx="2804336" cy="261999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1E49A8F8-2ABD-0A67-E074-E38D308E1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0720" y="2165387"/>
                <a:ext cx="2804336" cy="2614937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355B8EB-540F-848B-3427-2751D33EB544}"/>
                  </a:ext>
                </a:extLst>
              </p:cNvPr>
              <p:cNvSpPr/>
              <p:nvPr/>
            </p:nvSpPr>
            <p:spPr>
              <a:xfrm>
                <a:off x="5760720" y="2160329"/>
                <a:ext cx="2804336" cy="2619995"/>
              </a:xfrm>
              <a:prstGeom prst="rect">
                <a:avLst/>
              </a:prstGeom>
              <a:noFill/>
              <a:ln w="508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DB3F08A-B0B1-E4BE-E735-781E81EC58D4}"/>
              </a:ext>
            </a:extLst>
          </p:cNvPr>
          <p:cNvCxnSpPr>
            <a:cxnSpLocks/>
          </p:cNvCxnSpPr>
          <p:nvPr/>
        </p:nvCxnSpPr>
        <p:spPr>
          <a:xfrm>
            <a:off x="5737541" y="3525893"/>
            <a:ext cx="1039179" cy="0"/>
          </a:xfrm>
          <a:prstGeom prst="straightConnector1">
            <a:avLst/>
          </a:prstGeom>
          <a:ln w="127000">
            <a:solidFill>
              <a:srgbClr val="7000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8A81C84-3424-87AE-A503-6E0951331FD4}"/>
              </a:ext>
            </a:extLst>
          </p:cNvPr>
          <p:cNvSpPr txBox="1"/>
          <p:nvPr/>
        </p:nvSpPr>
        <p:spPr>
          <a:xfrm>
            <a:off x="7801735" y="5232619"/>
            <a:ext cx="2185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resized</a:t>
            </a:r>
          </a:p>
          <a:p>
            <a:pPr algn="ctr"/>
            <a:r>
              <a:rPr lang="en-US" altLang="ko-KR" sz="2400" dirty="0">
                <a:solidFill>
                  <a:srgbClr val="7000D8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(224,224,3)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D1C6BF8-7408-79AB-F6FB-E111B28EAE9B}"/>
              </a:ext>
            </a:extLst>
          </p:cNvPr>
          <p:cNvSpPr/>
          <p:nvPr/>
        </p:nvSpPr>
        <p:spPr>
          <a:xfrm>
            <a:off x="3733773" y="276834"/>
            <a:ext cx="4728571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자체 모델 이미지 전처리</a:t>
            </a:r>
          </a:p>
        </p:txBody>
      </p:sp>
    </p:spTree>
    <p:extLst>
      <p:ext uri="{BB962C8B-B14F-4D97-AF65-F5344CB8AC3E}">
        <p14:creationId xmlns:p14="http://schemas.microsoft.com/office/powerpoint/2010/main" val="3650358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Picture 17">
            <a:extLst>
              <a:ext uri="{FF2B5EF4-FFF2-40B4-BE49-F238E27FC236}">
                <a16:creationId xmlns:a16="http://schemas.microsoft.com/office/drawing/2014/main" id="{5D5656C7-E5D7-C284-AAE2-83D0851C3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63" y="1430726"/>
            <a:ext cx="1212798" cy="137698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25573D3-70AC-4151-FAEF-2999DCF7D523}"/>
              </a:ext>
            </a:extLst>
          </p:cNvPr>
          <p:cNvCxnSpPr>
            <a:cxnSpLocks/>
          </p:cNvCxnSpPr>
          <p:nvPr/>
        </p:nvCxnSpPr>
        <p:spPr>
          <a:xfrm>
            <a:off x="2039301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422608" y="2632497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224 * 224 * 3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(cropped</a:t>
            </a:r>
            <a:r>
              <a:rPr lang="ko-KR" alt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img)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19" name="Picture 37">
            <a:extLst>
              <a:ext uri="{FF2B5EF4-FFF2-40B4-BE49-F238E27FC236}">
                <a16:creationId xmlns:a16="http://schemas.microsoft.com/office/drawing/2014/main" id="{775DEA13-C0F0-0898-EA3F-986519191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793" y="3822241"/>
            <a:ext cx="978501" cy="1192518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440AE30-4D70-91DA-C88D-18D44F986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993" y="1453870"/>
            <a:ext cx="414500" cy="1353837"/>
          </a:xfrm>
          <a:prstGeom prst="rect">
            <a:avLst/>
          </a:prstGeom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0C67D789-0981-46A9-EEF7-5ADB2544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750" y="4092489"/>
            <a:ext cx="2196079" cy="493114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4500484" y="276834"/>
            <a:ext cx="4501276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모델 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1 (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자체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70D86E4-9640-3FFA-BC8A-81057E125766}"/>
              </a:ext>
            </a:extLst>
          </p:cNvPr>
          <p:cNvSpPr txBox="1"/>
          <p:nvPr/>
        </p:nvSpPr>
        <p:spPr>
          <a:xfrm>
            <a:off x="2753339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55AA0F9-7771-964F-DB87-B1845F8A3B3C}"/>
              </a:ext>
            </a:extLst>
          </p:cNvPr>
          <p:cNvCxnSpPr>
            <a:cxnSpLocks/>
          </p:cNvCxnSpPr>
          <p:nvPr/>
        </p:nvCxnSpPr>
        <p:spPr>
          <a:xfrm>
            <a:off x="4348522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AA1195-05BE-AEAC-E71E-9C16C0F64228}"/>
              </a:ext>
            </a:extLst>
          </p:cNvPr>
          <p:cNvSpPr txBox="1"/>
          <p:nvPr/>
        </p:nvSpPr>
        <p:spPr>
          <a:xfrm>
            <a:off x="4678497" y="290074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71" name="Picture 17">
            <a:extLst>
              <a:ext uri="{FF2B5EF4-FFF2-40B4-BE49-F238E27FC236}">
                <a16:creationId xmlns:a16="http://schemas.microsoft.com/office/drawing/2014/main" id="{66826DAC-26C6-9B54-8EA6-7798F332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273" y="1377925"/>
            <a:ext cx="1212798" cy="137698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826488D-B717-8133-FF8F-5C29C59FA8E7}"/>
              </a:ext>
            </a:extLst>
          </p:cNvPr>
          <p:cNvSpPr txBox="1"/>
          <p:nvPr/>
        </p:nvSpPr>
        <p:spPr>
          <a:xfrm>
            <a:off x="6663249" y="2847940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E39370C-61BB-A969-FC14-6B8B38D1D833}"/>
              </a:ext>
            </a:extLst>
          </p:cNvPr>
          <p:cNvCxnSpPr>
            <a:cxnSpLocks/>
          </p:cNvCxnSpPr>
          <p:nvPr/>
        </p:nvCxnSpPr>
        <p:spPr>
          <a:xfrm>
            <a:off x="5964475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ECB624E-F4FA-ED16-CAAD-23071F6F94AB}"/>
              </a:ext>
            </a:extLst>
          </p:cNvPr>
          <p:cNvCxnSpPr>
            <a:cxnSpLocks/>
          </p:cNvCxnSpPr>
          <p:nvPr/>
        </p:nvCxnSpPr>
        <p:spPr>
          <a:xfrm>
            <a:off x="8225889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2">
            <a:extLst>
              <a:ext uri="{FF2B5EF4-FFF2-40B4-BE49-F238E27FC236}">
                <a16:creationId xmlns:a16="http://schemas.microsoft.com/office/drawing/2014/main" id="{01CBB667-28E7-324F-38F4-57988EF82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9083" y="1562280"/>
            <a:ext cx="414500" cy="135383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D1207080-FE41-DA31-C8A1-AFDAB8A0791F}"/>
              </a:ext>
            </a:extLst>
          </p:cNvPr>
          <p:cNvSpPr txBox="1"/>
          <p:nvPr/>
        </p:nvSpPr>
        <p:spPr>
          <a:xfrm>
            <a:off x="8530587" y="3009151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Dropout (0.25)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27550C6-D249-D9D1-E97F-CD7AA6E8FC01}"/>
              </a:ext>
            </a:extLst>
          </p:cNvPr>
          <p:cNvCxnSpPr>
            <a:cxnSpLocks/>
          </p:cNvCxnSpPr>
          <p:nvPr/>
        </p:nvCxnSpPr>
        <p:spPr>
          <a:xfrm>
            <a:off x="9827524" y="233596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17">
            <a:extLst>
              <a:ext uri="{FF2B5EF4-FFF2-40B4-BE49-F238E27FC236}">
                <a16:creationId xmlns:a16="http://schemas.microsoft.com/office/drawing/2014/main" id="{EDC8FA46-4E74-584C-51FE-4787F41B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08" y="3773289"/>
            <a:ext cx="1212798" cy="13769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B2E21D-EBB1-CEEC-CE47-35363E885F85}"/>
              </a:ext>
            </a:extLst>
          </p:cNvPr>
          <p:cNvSpPr txBox="1"/>
          <p:nvPr/>
        </p:nvSpPr>
        <p:spPr>
          <a:xfrm>
            <a:off x="725084" y="5355109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Conv2D (32)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C23420-71ED-5821-54F6-5E69E36E5E45}"/>
              </a:ext>
            </a:extLst>
          </p:cNvPr>
          <p:cNvCxnSpPr>
            <a:cxnSpLocks/>
          </p:cNvCxnSpPr>
          <p:nvPr/>
        </p:nvCxnSpPr>
        <p:spPr>
          <a:xfrm>
            <a:off x="2508815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21B708-B8D7-7D02-D45D-622BD4D2ED7C}"/>
              </a:ext>
            </a:extLst>
          </p:cNvPr>
          <p:cNvSpPr txBox="1"/>
          <p:nvPr/>
        </p:nvSpPr>
        <p:spPr>
          <a:xfrm>
            <a:off x="3157252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MaxPooling2D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(2,2)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87C51758-1259-DA4D-4E9A-5FF5B50E72B8}"/>
              </a:ext>
            </a:extLst>
          </p:cNvPr>
          <p:cNvCxnSpPr>
            <a:cxnSpLocks/>
          </p:cNvCxnSpPr>
          <p:nvPr/>
        </p:nvCxnSpPr>
        <p:spPr>
          <a:xfrm>
            <a:off x="4718408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6E52427-EA84-938D-57DC-6AC108BB3087}"/>
              </a:ext>
            </a:extLst>
          </p:cNvPr>
          <p:cNvSpPr txBox="1"/>
          <p:nvPr/>
        </p:nvSpPr>
        <p:spPr>
          <a:xfrm>
            <a:off x="5698841" y="4739857"/>
            <a:ext cx="173149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Flatten</a:t>
            </a:r>
            <a:endParaRPr lang="en-US" sz="1400" dirty="0">
              <a:latin typeface="여기어때 잘난체 고딕" panose="00000500000000000000" pitchFamily="50" charset="-127"/>
              <a:ea typeface="여기어때 잘난체 고딕" panose="00000500000000000000" pitchFamily="50" charset="-127"/>
            </a:endParaRPr>
          </a:p>
        </p:txBody>
      </p:sp>
      <p:pic>
        <p:nvPicPr>
          <p:cNvPr id="88" name="Picture 44">
            <a:extLst>
              <a:ext uri="{FF2B5EF4-FFF2-40B4-BE49-F238E27FC236}">
                <a16:creationId xmlns:a16="http://schemas.microsoft.com/office/drawing/2014/main" id="{EED863B3-7D63-2183-8931-74DFF2C4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469227" y="4322383"/>
            <a:ext cx="1151459" cy="666829"/>
          </a:xfrm>
          <a:prstGeom prst="rect">
            <a:avLst/>
          </a:prstGeom>
        </p:spPr>
      </p:pic>
      <p:pic>
        <p:nvPicPr>
          <p:cNvPr id="89" name="Picture 56">
            <a:extLst>
              <a:ext uri="{FF2B5EF4-FFF2-40B4-BE49-F238E27FC236}">
                <a16:creationId xmlns:a16="http://schemas.microsoft.com/office/drawing/2014/main" id="{2E2AA10A-3941-8BE8-9156-860E7CC5F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12042" y="4322384"/>
            <a:ext cx="1151458" cy="666828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FA74A153-4FD2-F424-839F-62449D0D7302}"/>
              </a:ext>
            </a:extLst>
          </p:cNvPr>
          <p:cNvCxnSpPr>
            <a:cxnSpLocks/>
          </p:cNvCxnSpPr>
          <p:nvPr/>
        </p:nvCxnSpPr>
        <p:spPr>
          <a:xfrm>
            <a:off x="7708829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2A6AE97-BC26-6A3F-56DD-C54F2634E3B8}"/>
              </a:ext>
            </a:extLst>
          </p:cNvPr>
          <p:cNvCxnSpPr>
            <a:cxnSpLocks/>
          </p:cNvCxnSpPr>
          <p:nvPr/>
        </p:nvCxnSpPr>
        <p:spPr>
          <a:xfrm>
            <a:off x="9582473" y="4682929"/>
            <a:ext cx="869110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1B49104-F27A-83DF-A4A1-8C1636FCE2D4}"/>
              </a:ext>
            </a:extLst>
          </p:cNvPr>
          <p:cNvSpPr txBox="1"/>
          <p:nvPr/>
        </p:nvSpPr>
        <p:spPr>
          <a:xfrm>
            <a:off x="8179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(32)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D4D13B-602A-3021-927E-FB2CCCFF3AFE}"/>
              </a:ext>
            </a:extLst>
          </p:cNvPr>
          <p:cNvSpPr txBox="1"/>
          <p:nvPr/>
        </p:nvSpPr>
        <p:spPr>
          <a:xfrm>
            <a:off x="10107210" y="5364603"/>
            <a:ext cx="173149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Dense</a:t>
            </a:r>
          </a:p>
          <a:p>
            <a:pPr algn="ctr"/>
            <a:r>
              <a:rPr lang="en-US" sz="1400" dirty="0"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(5)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07F1186-25F4-7BD8-9B7B-BD8D404396F6}"/>
              </a:ext>
            </a:extLst>
          </p:cNvPr>
          <p:cNvGrpSpPr/>
          <p:nvPr/>
        </p:nvGrpSpPr>
        <p:grpSpPr>
          <a:xfrm>
            <a:off x="717422" y="1472049"/>
            <a:ext cx="984956" cy="1010050"/>
            <a:chOff x="717422" y="1472049"/>
            <a:chExt cx="984956" cy="1010050"/>
          </a:xfrm>
        </p:grpSpPr>
        <p:pic>
          <p:nvPicPr>
            <p:cNvPr id="95" name="Picture 10">
              <a:extLst>
                <a:ext uri="{FF2B5EF4-FFF2-40B4-BE49-F238E27FC236}">
                  <a16:creationId xmlns:a16="http://schemas.microsoft.com/office/drawing/2014/main" id="{F8DB6B32-1C86-1F04-61A1-F11D0462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422" y="1472049"/>
              <a:ext cx="797296" cy="815776"/>
            </a:xfrm>
            <a:prstGeom prst="rect">
              <a:avLst/>
            </a:prstGeom>
          </p:spPr>
        </p:pic>
        <p:pic>
          <p:nvPicPr>
            <p:cNvPr id="96" name="Picture 10">
              <a:extLst>
                <a:ext uri="{FF2B5EF4-FFF2-40B4-BE49-F238E27FC236}">
                  <a16:creationId xmlns:a16="http://schemas.microsoft.com/office/drawing/2014/main" id="{08B6D0F2-4B9C-EFD7-DDD9-674DB54B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577" y="157357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7" name="Picture 10">
              <a:extLst>
                <a:ext uri="{FF2B5EF4-FFF2-40B4-BE49-F238E27FC236}">
                  <a16:creationId xmlns:a16="http://schemas.microsoft.com/office/drawing/2014/main" id="{5AC67A53-3A11-32CD-9321-6175C5E08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082" y="1666323"/>
              <a:ext cx="797296" cy="81577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C132A3-5453-FBBB-6423-58B3EFBEE4E5}"/>
              </a:ext>
            </a:extLst>
          </p:cNvPr>
          <p:cNvSpPr/>
          <p:nvPr/>
        </p:nvSpPr>
        <p:spPr>
          <a:xfrm>
            <a:off x="605424" y="619463"/>
            <a:ext cx="2823576" cy="567269"/>
          </a:xfrm>
          <a:prstGeom prst="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latin typeface="Cafe24 ClassicType" panose="02000800000000000000" pitchFamily="2" charset="-127"/>
                <a:ea typeface="Cafe24 ClassicType" panose="02000800000000000000" pitchFamily="2" charset="-127"/>
              </a:rPr>
              <a:t>모델 개발</a:t>
            </a:r>
          </a:p>
        </p:txBody>
      </p:sp>
    </p:spTree>
    <p:extLst>
      <p:ext uri="{BB962C8B-B14F-4D97-AF65-F5344CB8AC3E}">
        <p14:creationId xmlns:p14="http://schemas.microsoft.com/office/powerpoint/2010/main" val="326615621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F1B9D92-3EA2-8DA6-570F-6A85089D8D7A}"/>
              </a:ext>
            </a:extLst>
          </p:cNvPr>
          <p:cNvSpPr/>
          <p:nvPr/>
        </p:nvSpPr>
        <p:spPr>
          <a:xfrm>
            <a:off x="4188077" y="276834"/>
            <a:ext cx="3815844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음식량 추정 자체 모델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CBCED91-6757-BB92-BC02-65094D98F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03778"/>
              </p:ext>
            </p:extLst>
          </p:nvPr>
        </p:nvGraphicFramePr>
        <p:xfrm>
          <a:off x="502417" y="1248428"/>
          <a:ext cx="11188136" cy="43532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8517">
                  <a:extLst>
                    <a:ext uri="{9D8B030D-6E8A-4147-A177-3AD203B41FA5}">
                      <a16:colId xmlns:a16="http://schemas.microsoft.com/office/drawing/2014/main" val="2781347503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097214916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944183791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084552690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597194962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325899204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2594438569"/>
                    </a:ext>
                  </a:extLst>
                </a:gridCol>
                <a:gridCol w="1398517">
                  <a:extLst>
                    <a:ext uri="{9D8B030D-6E8A-4147-A177-3AD203B41FA5}">
                      <a16:colId xmlns:a16="http://schemas.microsoft.com/office/drawing/2014/main" val="1754065794"/>
                    </a:ext>
                  </a:extLst>
                </a:gridCol>
              </a:tblGrid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모델번호</a:t>
                      </a:r>
                      <a:endParaRPr lang="en-US" altLang="ko-KR" sz="1400" dirty="0">
                        <a:solidFill>
                          <a:schemeClr val="bg1"/>
                        </a:solidFill>
                        <a:latin typeface="여기어때 잘난체 고딕" panose="00000500000000000000" pitchFamily="50" charset="-127"/>
                        <a:ea typeface="여기어때 잘난체 고딕" panose="00000500000000000000" pitchFamily="50" charset="-127"/>
                      </a:endParaRP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3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4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5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rgbClr val="D6B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9653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Input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  <a:cs typeface="+mn-cs"/>
                        </a:rPr>
                        <a:t>(224,224,3)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3047355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Preprocess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crop_black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1706700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Epochs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8633594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Count Img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16600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20975789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Total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3870338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Trainable params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45.62MB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46.48MB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93.04MB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dirty="0"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94.61MB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571397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Val_Accuracy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0.1940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0.2407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0.2569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0.1943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0.1975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081382"/>
                  </a:ext>
                </a:extLst>
              </a:tr>
              <a:tr h="48369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여기어때 잘난체 고딕" panose="00000500000000000000" pitchFamily="50" charset="-127"/>
                          <a:ea typeface="여기어때 잘난체 고딕" panose="00000500000000000000" pitchFamily="50" charset="-127"/>
                        </a:rPr>
                        <a:t>Val_loss</a:t>
                      </a:r>
                    </a:p>
                  </a:txBody>
                  <a:tcPr marL="0" marR="0" marT="0" marB="0" anchor="ctr">
                    <a:solidFill>
                      <a:srgbClr val="7000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3.7221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1.6518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1.6097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한컴 윤고딕 250" panose="02020603020101020101" pitchFamily="18" charset="-127"/>
                          <a:ea typeface="한컴 윤고딕 250" panose="02020603020101020101" pitchFamily="18" charset="-127"/>
                        </a:rPr>
                        <a:t>1.6096</a:t>
                      </a:r>
                    </a:p>
                  </a:txBody>
                  <a:tcPr marL="0" marR="0" marT="0" marB="0" anchor="ctr">
                    <a:solidFill>
                      <a:srgbClr val="460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147910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CFAFF0-1B29-CAA6-7BF3-05012CC502EA}"/>
              </a:ext>
            </a:extLst>
          </p:cNvPr>
          <p:cNvGrpSpPr/>
          <p:nvPr/>
        </p:nvGrpSpPr>
        <p:grpSpPr>
          <a:xfrm>
            <a:off x="1906544" y="1227419"/>
            <a:ext cx="9783039" cy="4350030"/>
            <a:chOff x="2634131" y="2515312"/>
            <a:chExt cx="9783039" cy="435003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2A65353B-6487-0E27-7814-40C32188FFB9}"/>
                </a:ext>
              </a:extLst>
            </p:cNvPr>
            <p:cNvSpPr/>
            <p:nvPr/>
          </p:nvSpPr>
          <p:spPr>
            <a:xfrm>
              <a:off x="3053184" y="2515312"/>
              <a:ext cx="7540805" cy="3138164"/>
            </a:xfrm>
            <a:prstGeom prst="roundRect">
              <a:avLst/>
            </a:prstGeom>
            <a:solidFill>
              <a:srgbClr val="7000D8"/>
            </a:solidFill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검증 정확도</a:t>
              </a:r>
              <a:r>
                <a:rPr lang="en-US" altLang="ko-KR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(Val_ACC)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0.2 </a:t>
              </a:r>
              <a:r>
                <a:rPr lang="ko-KR" altLang="en-US" sz="28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미만</a:t>
              </a:r>
              <a:r>
                <a:rPr lang="ko-KR" altLang="en-US" sz="28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의 성적</a:t>
              </a:r>
              <a:endParaRPr lang="en-US" altLang="ko-KR" sz="28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endParaRPr lang="en-US" altLang="ko-KR" sz="32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endParaRPr>
            </a:p>
            <a:p>
              <a:pPr algn="ctr"/>
              <a:r>
                <a:rPr lang="ko-KR" altLang="en-US" sz="3200" dirty="0">
                  <a:solidFill>
                    <a:srgbClr val="FFC000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새로운 대책</a:t>
              </a:r>
              <a:r>
                <a:rPr lang="ko-KR" altLang="en-US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이 필요</a:t>
              </a:r>
              <a:r>
                <a:rPr lang="en-US" altLang="ko-KR" sz="3200" dirty="0">
                  <a:solidFill>
                    <a:schemeClr val="bg1"/>
                  </a:solidFill>
                  <a:latin typeface="여기어때 잘난체 고딕" panose="00000500000000000000" pitchFamily="50" charset="-127"/>
                  <a:ea typeface="여기어때 잘난체 고딕" panose="00000500000000000000" pitchFamily="50" charset="-127"/>
                </a:rPr>
                <a:t>!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575528-E090-1F5E-4CFD-118869DDA3CB}"/>
                </a:ext>
              </a:extLst>
            </p:cNvPr>
            <p:cNvSpPr/>
            <p:nvPr/>
          </p:nvSpPr>
          <p:spPr>
            <a:xfrm>
              <a:off x="2634131" y="5906097"/>
              <a:ext cx="9783039" cy="959245"/>
            </a:xfrm>
            <a:prstGeom prst="rect">
              <a:avLst/>
            </a:prstGeom>
            <a:noFill/>
            <a:ln w="635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9F6B2CF4-45E5-08EE-0397-80DD83963B6D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6823587" y="5653476"/>
              <a:ext cx="702064" cy="252621"/>
            </a:xfrm>
            <a:prstGeom prst="line">
              <a:avLst/>
            </a:prstGeom>
            <a:ln w="635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3383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주방 도구, 음식, 은식기, 식기이(가) 표시된 사진&#10;&#10;자동 생성된 설명">
            <a:extLst>
              <a:ext uri="{FF2B5EF4-FFF2-40B4-BE49-F238E27FC236}">
                <a16:creationId xmlns:a16="http://schemas.microsoft.com/office/drawing/2014/main" id="{FCA0984B-EA9F-B0CD-5DFA-365C3E899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32" y="1054654"/>
            <a:ext cx="7887735" cy="524450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BB57D9-13E5-CA84-AB4A-FB5979F41844}"/>
              </a:ext>
            </a:extLst>
          </p:cNvPr>
          <p:cNvGrpSpPr/>
          <p:nvPr/>
        </p:nvGrpSpPr>
        <p:grpSpPr>
          <a:xfrm>
            <a:off x="273124" y="280796"/>
            <a:ext cx="575733" cy="567268"/>
            <a:chOff x="2548467" y="1820332"/>
            <a:chExt cx="575733" cy="56726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9919114-0B0F-0ACC-0539-6211AB259FBB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5A0A317-7754-E9B0-F7B8-4C3E81B5D9F1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8C0234-4C2E-05C4-ACC2-B0EA928FDB52}"/>
              </a:ext>
            </a:extLst>
          </p:cNvPr>
          <p:cNvGrpSpPr/>
          <p:nvPr/>
        </p:nvGrpSpPr>
        <p:grpSpPr>
          <a:xfrm flipV="1">
            <a:off x="269007" y="6009936"/>
            <a:ext cx="575733" cy="567268"/>
            <a:chOff x="2548467" y="1820332"/>
            <a:chExt cx="575733" cy="567268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A7E45C7-77C2-0A13-15D5-47272B146C90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46FC1D1-C031-EE7D-AC40-6B78797AA72A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586EA68-CD31-5D9B-AFB8-0CBA45D53079}"/>
              </a:ext>
            </a:extLst>
          </p:cNvPr>
          <p:cNvGrpSpPr/>
          <p:nvPr/>
        </p:nvGrpSpPr>
        <p:grpSpPr>
          <a:xfrm flipH="1" flipV="1">
            <a:off x="11347260" y="6009936"/>
            <a:ext cx="575733" cy="567268"/>
            <a:chOff x="2548467" y="1820332"/>
            <a:chExt cx="575733" cy="567268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8DD375-92EB-44EA-995C-6532193641F4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0F35C3C-0FD1-2880-CC0A-A74D0FCB550B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778C6A5-AD0D-6E5E-02C9-811D812D3F61}"/>
              </a:ext>
            </a:extLst>
          </p:cNvPr>
          <p:cNvGrpSpPr/>
          <p:nvPr/>
        </p:nvGrpSpPr>
        <p:grpSpPr>
          <a:xfrm flipH="1">
            <a:off x="11347260" y="280796"/>
            <a:ext cx="575733" cy="567268"/>
            <a:chOff x="2548467" y="1820332"/>
            <a:chExt cx="575733" cy="56726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AA252E2-AE76-0576-3738-E6EFCCE9F1D3}"/>
                </a:ext>
              </a:extLst>
            </p:cNvPr>
            <p:cNvSpPr/>
            <p:nvPr/>
          </p:nvSpPr>
          <p:spPr>
            <a:xfrm>
              <a:off x="2548467" y="1820332"/>
              <a:ext cx="575733" cy="567268"/>
            </a:xfrm>
            <a:prstGeom prst="rect">
              <a:avLst/>
            </a:prstGeom>
            <a:solidFill>
              <a:srgbClr val="7000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E4EC2FC-6432-C16E-5965-74B935E2DF99}"/>
                </a:ext>
              </a:extLst>
            </p:cNvPr>
            <p:cNvSpPr/>
            <p:nvPr/>
          </p:nvSpPr>
          <p:spPr>
            <a:xfrm>
              <a:off x="2645569" y="1930399"/>
              <a:ext cx="478631" cy="457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65A4B75-5D95-8A1A-A32D-9E0B76451638}"/>
              </a:ext>
            </a:extLst>
          </p:cNvPr>
          <p:cNvSpPr/>
          <p:nvPr/>
        </p:nvSpPr>
        <p:spPr>
          <a:xfrm>
            <a:off x="3432549" y="273226"/>
            <a:ext cx="5326900" cy="571230"/>
          </a:xfrm>
          <a:prstGeom prst="roundRect">
            <a:avLst/>
          </a:prstGeom>
          <a:solidFill>
            <a:srgbClr val="7000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양추정  전이학습 모델</a:t>
            </a:r>
            <a:r>
              <a:rPr lang="en-US" altLang="ko-KR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이미지 전처리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1F7F2-CA4D-62D1-7DCE-34696308AC3C}"/>
              </a:ext>
            </a:extLst>
          </p:cNvPr>
          <p:cNvSpPr txBox="1"/>
          <p:nvPr/>
        </p:nvSpPr>
        <p:spPr>
          <a:xfrm>
            <a:off x="7621094" y="5576800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Coin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0D8872-1AF1-0889-BFEF-E78B7D68F7CD}"/>
              </a:ext>
            </a:extLst>
          </p:cNvPr>
          <p:cNvSpPr/>
          <p:nvPr/>
        </p:nvSpPr>
        <p:spPr>
          <a:xfrm>
            <a:off x="7955440" y="4719387"/>
            <a:ext cx="718820" cy="76297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31A1E5-C59B-0BCE-DCA6-615BFD1AC487}"/>
              </a:ext>
            </a:extLst>
          </p:cNvPr>
          <p:cNvSpPr/>
          <p:nvPr/>
        </p:nvSpPr>
        <p:spPr>
          <a:xfrm>
            <a:off x="5243457" y="2160329"/>
            <a:ext cx="2804336" cy="2619995"/>
          </a:xfrm>
          <a:prstGeom prst="rect">
            <a:avLst/>
          </a:prstGeom>
          <a:noFill/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A14CC-184C-8950-94F3-0A44682EAC0E}"/>
              </a:ext>
            </a:extLst>
          </p:cNvPr>
          <p:cNvSpPr txBox="1"/>
          <p:nvPr/>
        </p:nvSpPr>
        <p:spPr>
          <a:xfrm>
            <a:off x="5989232" y="4946677"/>
            <a:ext cx="13127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여기어때 잘난체 고딕" panose="00000500000000000000" pitchFamily="50" charset="-127"/>
                <a:ea typeface="여기어때 잘난체 고딕" panose="00000500000000000000" pitchFamily="50" charset="-127"/>
              </a:rPr>
              <a:t>Dish</a:t>
            </a:r>
          </a:p>
        </p:txBody>
      </p:sp>
    </p:spTree>
    <p:extLst>
      <p:ext uri="{BB962C8B-B14F-4D97-AF65-F5344CB8AC3E}">
        <p14:creationId xmlns:p14="http://schemas.microsoft.com/office/powerpoint/2010/main" val="202896899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3091</TotalTime>
  <Words>4067</Words>
  <Application>Microsoft Office PowerPoint</Application>
  <PresentationFormat>와이드스크린</PresentationFormat>
  <Paragraphs>1627</Paragraphs>
  <Slides>150</Slides>
  <Notes>22</Notes>
  <HiddenSlides>0</HiddenSlides>
  <MMClips>8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150</vt:i4>
      </vt:variant>
    </vt:vector>
  </HeadingPairs>
  <TitlesOfParts>
    <vt:vector size="160" baseType="lpstr">
      <vt:lpstr>Cafe24 ClassicType</vt:lpstr>
      <vt:lpstr>맑은 고딕</vt:lpstr>
      <vt:lpstr>여기어때 잘난체 고딕</vt:lpstr>
      <vt:lpstr>여기어때 잘난체 고딕 TTF</vt:lpstr>
      <vt:lpstr>한컴 윤고딕 250</vt:lpstr>
      <vt:lpstr>Aptos Narrow</vt:lpstr>
      <vt:lpstr>Arial</vt:lpstr>
      <vt:lpstr>CommercialScript BT</vt:lpstr>
      <vt:lpstr>Giveny Free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허동우</dc:creator>
  <cp:lastModifiedBy>허동우</cp:lastModifiedBy>
  <cp:revision>1101</cp:revision>
  <dcterms:created xsi:type="dcterms:W3CDTF">2024-06-30T07:58:50Z</dcterms:created>
  <dcterms:modified xsi:type="dcterms:W3CDTF">2024-07-08T04:46:09Z</dcterms:modified>
</cp:coreProperties>
</file>